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85" r:id="rId5"/>
    <p:sldId id="286" r:id="rId6"/>
    <p:sldId id="272" r:id="rId7"/>
    <p:sldId id="274" r:id="rId8"/>
    <p:sldId id="275" r:id="rId9"/>
    <p:sldId id="276" r:id="rId10"/>
    <p:sldId id="277" r:id="rId11"/>
    <p:sldId id="258" r:id="rId12"/>
    <p:sldId id="290" r:id="rId13"/>
    <p:sldId id="259" r:id="rId14"/>
    <p:sldId id="260" r:id="rId15"/>
    <p:sldId id="291" r:id="rId16"/>
    <p:sldId id="292" r:id="rId17"/>
    <p:sldId id="293" r:id="rId18"/>
    <p:sldId id="294" r:id="rId19"/>
    <p:sldId id="261" r:id="rId20"/>
    <p:sldId id="283" r:id="rId21"/>
    <p:sldId id="262" r:id="rId22"/>
    <p:sldId id="264" r:id="rId23"/>
    <p:sldId id="265" r:id="rId24"/>
    <p:sldId id="266" r:id="rId25"/>
    <p:sldId id="267" r:id="rId26"/>
    <p:sldId id="282" r:id="rId27"/>
    <p:sldId id="284" r:id="rId28"/>
    <p:sldId id="298" r:id="rId29"/>
    <p:sldId id="295" r:id="rId30"/>
    <p:sldId id="300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12155-6892-4DF4-B82A-CC2234775D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6504E64-A373-41C9-8627-8002FA9B0000}">
      <dgm:prSet/>
      <dgm:spPr>
        <a:noFill/>
        <a:ln>
          <a:noFill/>
        </a:ln>
      </dgm:spPr>
      <dgm:t>
        <a:bodyPr/>
        <a:lstStyle/>
        <a:p>
          <a:pPr algn="just" rtl="0"/>
          <a:r>
            <a:rPr lang="en-US" b="1" dirty="0" smtClean="0">
              <a:solidFill>
                <a:srgbClr val="C00000"/>
              </a:solidFill>
            </a:rPr>
            <a:t>Seed –A Horse of Hunger or Source of Life “1985”</a:t>
          </a:r>
          <a:endParaRPr lang="ar-EG" b="1" dirty="0">
            <a:solidFill>
              <a:srgbClr val="C00000"/>
            </a:solidFill>
          </a:endParaRPr>
        </a:p>
      </dgm:t>
    </dgm:pt>
    <dgm:pt modelId="{7839A256-ED3A-40A4-8D26-3BE297E78647}" type="parTrans" cxnId="{391915C8-A172-4FAB-84CB-3BE7C4436097}">
      <dgm:prSet/>
      <dgm:spPr/>
      <dgm:t>
        <a:bodyPr/>
        <a:lstStyle/>
        <a:p>
          <a:pPr rtl="1"/>
          <a:endParaRPr lang="ar-EG"/>
        </a:p>
      </dgm:t>
    </dgm:pt>
    <dgm:pt modelId="{76A385C5-E71B-4A9A-9086-7A60AFBEA222}" type="sibTrans" cxnId="{391915C8-A172-4FAB-84CB-3BE7C4436097}">
      <dgm:prSet/>
      <dgm:spPr/>
      <dgm:t>
        <a:bodyPr/>
        <a:lstStyle/>
        <a:p>
          <a:pPr rtl="1"/>
          <a:endParaRPr lang="ar-EG"/>
        </a:p>
      </dgm:t>
    </dgm:pt>
    <dgm:pt modelId="{066528A7-1E4A-4BCB-A2D3-0CF837D068A2}">
      <dgm:prSet/>
      <dgm:spPr>
        <a:noFill/>
        <a:ln>
          <a:noFill/>
        </a:ln>
      </dgm:spPr>
      <dgm:t>
        <a:bodyPr/>
        <a:lstStyle/>
        <a:p>
          <a:pPr algn="just" rtl="0"/>
          <a:r>
            <a:rPr lang="en-US" b="1" dirty="0" smtClean="0">
              <a:solidFill>
                <a:srgbClr val="0000CC"/>
              </a:solidFill>
            </a:rPr>
            <a:t>Dr. Paul </a:t>
          </a:r>
          <a:r>
            <a:rPr lang="en-US" b="1" dirty="0" err="1" smtClean="0">
              <a:solidFill>
                <a:srgbClr val="0000CC"/>
              </a:solidFill>
            </a:rPr>
            <a:t>Neergaard</a:t>
          </a:r>
          <a:r>
            <a:rPr lang="en-US" dirty="0" smtClean="0">
              <a:solidFill>
                <a:srgbClr val="0000CC"/>
              </a:solidFill>
            </a:rPr>
            <a:t>, </a:t>
          </a:r>
          <a:r>
            <a:rPr lang="en-US" dirty="0" smtClean="0">
              <a:solidFill>
                <a:schemeClr val="tx1"/>
              </a:solidFill>
            </a:rPr>
            <a:t>The father of Seed-Pathology Science</a:t>
          </a:r>
          <a:endParaRPr lang="ar-EG" dirty="0">
            <a:solidFill>
              <a:schemeClr val="tx1"/>
            </a:solidFill>
          </a:endParaRPr>
        </a:p>
      </dgm:t>
    </dgm:pt>
    <dgm:pt modelId="{8F0E9416-CB7C-4151-89BC-C2BB12E02970}" type="parTrans" cxnId="{E7593D23-D7D2-4F33-834C-A41652C4F0FF}">
      <dgm:prSet/>
      <dgm:spPr/>
      <dgm:t>
        <a:bodyPr/>
        <a:lstStyle/>
        <a:p>
          <a:pPr rtl="1"/>
          <a:endParaRPr lang="ar-EG"/>
        </a:p>
      </dgm:t>
    </dgm:pt>
    <dgm:pt modelId="{DBE339DC-5BF7-4C38-AB7A-FEB17CC6036F}" type="sibTrans" cxnId="{E7593D23-D7D2-4F33-834C-A41652C4F0FF}">
      <dgm:prSet/>
      <dgm:spPr/>
      <dgm:t>
        <a:bodyPr/>
        <a:lstStyle/>
        <a:p>
          <a:pPr rtl="1"/>
          <a:endParaRPr lang="ar-EG"/>
        </a:p>
      </dgm:t>
    </dgm:pt>
    <dgm:pt modelId="{FACA9A48-94DB-422B-8DA4-DFAB5FBC3CAC}" type="pres">
      <dgm:prSet presAssocID="{AEF12155-6892-4DF4-B82A-CC2234775D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CA8C71-A655-43C6-B5B1-B50E56F98328}" type="pres">
      <dgm:prSet presAssocID="{26504E64-A373-41C9-8627-8002FA9B0000}" presName="parentText" presStyleLbl="node1" presStyleIdx="0" presStyleCnt="2" custScaleY="36616" custLinFactY="-9607" custLinFactNeighborX="3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DBD00-9D26-4D21-B863-53658E56CB4D}" type="pres">
      <dgm:prSet presAssocID="{76A385C5-E71B-4A9A-9086-7A60AFBEA222}" presName="spacer" presStyleCnt="0"/>
      <dgm:spPr/>
    </dgm:pt>
    <dgm:pt modelId="{C30A85BD-C250-474E-88C7-A744509C4202}" type="pres">
      <dgm:prSet presAssocID="{066528A7-1E4A-4BCB-A2D3-0CF837D068A2}" presName="parentText" presStyleLbl="node1" presStyleIdx="1" presStyleCnt="2" custScaleY="29059" custLinFactY="-125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915C8-A172-4FAB-84CB-3BE7C4436097}" srcId="{AEF12155-6892-4DF4-B82A-CC2234775DAA}" destId="{26504E64-A373-41C9-8627-8002FA9B0000}" srcOrd="0" destOrd="0" parTransId="{7839A256-ED3A-40A4-8D26-3BE297E78647}" sibTransId="{76A385C5-E71B-4A9A-9086-7A60AFBEA222}"/>
    <dgm:cxn modelId="{A1A80DE4-0E54-43DF-BFB2-BE1F945BBAE3}" type="presOf" srcId="{26504E64-A373-41C9-8627-8002FA9B0000}" destId="{41CA8C71-A655-43C6-B5B1-B50E56F98328}" srcOrd="0" destOrd="0" presId="urn:microsoft.com/office/officeart/2005/8/layout/vList2"/>
    <dgm:cxn modelId="{E7593D23-D7D2-4F33-834C-A41652C4F0FF}" srcId="{AEF12155-6892-4DF4-B82A-CC2234775DAA}" destId="{066528A7-1E4A-4BCB-A2D3-0CF837D068A2}" srcOrd="1" destOrd="0" parTransId="{8F0E9416-CB7C-4151-89BC-C2BB12E02970}" sibTransId="{DBE339DC-5BF7-4C38-AB7A-FEB17CC6036F}"/>
    <dgm:cxn modelId="{9E6FF4A2-BB91-409C-9655-F3256D0D3FD0}" type="presOf" srcId="{AEF12155-6892-4DF4-B82A-CC2234775DAA}" destId="{FACA9A48-94DB-422B-8DA4-DFAB5FBC3CAC}" srcOrd="0" destOrd="0" presId="urn:microsoft.com/office/officeart/2005/8/layout/vList2"/>
    <dgm:cxn modelId="{DEF326BE-AD36-44D9-8AD3-8C60DDFCB196}" type="presOf" srcId="{066528A7-1E4A-4BCB-A2D3-0CF837D068A2}" destId="{C30A85BD-C250-474E-88C7-A744509C4202}" srcOrd="0" destOrd="0" presId="urn:microsoft.com/office/officeart/2005/8/layout/vList2"/>
    <dgm:cxn modelId="{5147D0E5-655A-4FF6-A845-89F0A9E97986}" type="presParOf" srcId="{FACA9A48-94DB-422B-8DA4-DFAB5FBC3CAC}" destId="{41CA8C71-A655-43C6-B5B1-B50E56F98328}" srcOrd="0" destOrd="0" presId="urn:microsoft.com/office/officeart/2005/8/layout/vList2"/>
    <dgm:cxn modelId="{F935BAC0-0F95-4618-B4C2-0668F109B4FB}" type="presParOf" srcId="{FACA9A48-94DB-422B-8DA4-DFAB5FBC3CAC}" destId="{A8ADBD00-9D26-4D21-B863-53658E56CB4D}" srcOrd="1" destOrd="0" presId="urn:microsoft.com/office/officeart/2005/8/layout/vList2"/>
    <dgm:cxn modelId="{547E8FB7-896B-4C42-B3E9-05389A3EC669}" type="presParOf" srcId="{FACA9A48-94DB-422B-8DA4-DFAB5FBC3CAC}" destId="{C30A85BD-C250-474E-88C7-A744509C420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114CBE-E33F-4904-93CE-669029BDE8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4F7CAF5-B999-478C-A279-F5F75C88A7F5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Acknowledgments</a:t>
          </a:r>
          <a:endParaRPr lang="ar-EG" dirty="0">
            <a:solidFill>
              <a:schemeClr val="bg2">
                <a:lumMod val="10000"/>
              </a:schemeClr>
            </a:solidFill>
          </a:endParaRPr>
        </a:p>
      </dgm:t>
    </dgm:pt>
    <dgm:pt modelId="{FD2A6917-9A21-452F-809D-9675BB51C420}" type="parTrans" cxnId="{6C1C0614-ABB4-4220-A42F-B677B268293F}">
      <dgm:prSet/>
      <dgm:spPr/>
      <dgm:t>
        <a:bodyPr/>
        <a:lstStyle/>
        <a:p>
          <a:pPr rtl="1"/>
          <a:endParaRPr lang="ar-EG"/>
        </a:p>
      </dgm:t>
    </dgm:pt>
    <dgm:pt modelId="{0C370D90-F76F-4D35-AA91-B322C622B2EC}" type="sibTrans" cxnId="{6C1C0614-ABB4-4220-A42F-B677B268293F}">
      <dgm:prSet/>
      <dgm:spPr/>
      <dgm:t>
        <a:bodyPr/>
        <a:lstStyle/>
        <a:p>
          <a:pPr rtl="1"/>
          <a:endParaRPr lang="ar-EG"/>
        </a:p>
      </dgm:t>
    </dgm:pt>
    <dgm:pt modelId="{55BC2B87-DCAD-45A0-BE1A-DAE90DB0B99E}" type="pres">
      <dgm:prSet presAssocID="{78114CBE-E33F-4904-93CE-669029BDE8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4F253-5EC8-47E4-BD8E-501DB6C2560E}" type="pres">
      <dgm:prSet presAssocID="{A4F7CAF5-B999-478C-A279-F5F75C88A7F5}" presName="parentText" presStyleLbl="node1" presStyleIdx="0" presStyleCnt="1" custLinFactNeighborY="-1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C0614-ABB4-4220-A42F-B677B268293F}" srcId="{78114CBE-E33F-4904-93CE-669029BDE839}" destId="{A4F7CAF5-B999-478C-A279-F5F75C88A7F5}" srcOrd="0" destOrd="0" parTransId="{FD2A6917-9A21-452F-809D-9675BB51C420}" sibTransId="{0C370D90-F76F-4D35-AA91-B322C622B2EC}"/>
    <dgm:cxn modelId="{DB7D4326-164B-4EBB-A929-D4A735E88833}" type="presOf" srcId="{78114CBE-E33F-4904-93CE-669029BDE839}" destId="{55BC2B87-DCAD-45A0-BE1A-DAE90DB0B99E}" srcOrd="0" destOrd="0" presId="urn:microsoft.com/office/officeart/2005/8/layout/vList2"/>
    <dgm:cxn modelId="{ED1863A5-53B3-49F5-A9F2-7A15015EEE61}" type="presOf" srcId="{A4F7CAF5-B999-478C-A279-F5F75C88A7F5}" destId="{B934F253-5EC8-47E4-BD8E-501DB6C2560E}" srcOrd="0" destOrd="0" presId="urn:microsoft.com/office/officeart/2005/8/layout/vList2"/>
    <dgm:cxn modelId="{9DCAD4CB-8A58-4F71-A6D8-20211FCA0211}" type="presParOf" srcId="{55BC2B87-DCAD-45A0-BE1A-DAE90DB0B99E}" destId="{B934F253-5EC8-47E4-BD8E-501DB6C2560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AB0FE0-B3FD-4C01-A5AF-7BFA5814169E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76F9153E-5F02-430B-8CD5-6DE206C3F488}">
      <dgm:prSet custT="1"/>
      <dgm:spPr/>
      <dgm:t>
        <a:bodyPr/>
        <a:lstStyle/>
        <a:p>
          <a:pPr algn="ctr" rtl="0"/>
          <a:endParaRPr lang="ar-EG" sz="2500" b="1" dirty="0"/>
        </a:p>
      </dgm:t>
    </dgm:pt>
    <dgm:pt modelId="{D6865DFD-338C-426A-A27B-8DAFEC116549}" type="parTrans" cxnId="{0BDA161C-3E90-4944-8186-069B0ABF4BD4}">
      <dgm:prSet/>
      <dgm:spPr/>
      <dgm:t>
        <a:bodyPr/>
        <a:lstStyle/>
        <a:p>
          <a:pPr rtl="1"/>
          <a:endParaRPr lang="ar-EG"/>
        </a:p>
      </dgm:t>
    </dgm:pt>
    <dgm:pt modelId="{BE84B0A1-784E-4791-A0CF-D1D343CBDF13}" type="sibTrans" cxnId="{0BDA161C-3E90-4944-8186-069B0ABF4BD4}">
      <dgm:prSet/>
      <dgm:spPr/>
      <dgm:t>
        <a:bodyPr/>
        <a:lstStyle/>
        <a:p>
          <a:pPr rtl="1"/>
          <a:endParaRPr lang="ar-EG"/>
        </a:p>
      </dgm:t>
    </dgm:pt>
    <dgm:pt modelId="{DA7D4171-1E81-48A8-91C5-8BBB5BA9758D}">
      <dgm:prSet/>
      <dgm:spPr/>
      <dgm:t>
        <a:bodyPr/>
        <a:lstStyle/>
        <a:p>
          <a:pPr rtl="0"/>
          <a:endParaRPr lang="ar-EG" dirty="0"/>
        </a:p>
      </dgm:t>
    </dgm:pt>
    <dgm:pt modelId="{85C7D608-E560-4239-A9ED-E16F81DE7A2E}" type="parTrans" cxnId="{EC3265A7-89DF-41E7-AA5C-18551250B5BD}">
      <dgm:prSet/>
      <dgm:spPr/>
      <dgm:t>
        <a:bodyPr/>
        <a:lstStyle/>
        <a:p>
          <a:pPr rtl="1"/>
          <a:endParaRPr lang="ar-EG"/>
        </a:p>
      </dgm:t>
    </dgm:pt>
    <dgm:pt modelId="{EFD6F89D-D873-4369-A8B1-F23B7542FD51}" type="sibTrans" cxnId="{EC3265A7-89DF-41E7-AA5C-18551250B5BD}">
      <dgm:prSet/>
      <dgm:spPr/>
      <dgm:t>
        <a:bodyPr/>
        <a:lstStyle/>
        <a:p>
          <a:pPr rtl="1"/>
          <a:endParaRPr lang="ar-EG"/>
        </a:p>
      </dgm:t>
    </dgm:pt>
    <dgm:pt modelId="{A3B2A0BB-E91A-47C7-A50D-0EFF57CC109C}">
      <dgm:prSet/>
      <dgm:spPr/>
      <dgm:t>
        <a:bodyPr/>
        <a:lstStyle/>
        <a:p>
          <a:pPr algn="ctr" rtl="0"/>
          <a:endParaRPr lang="ar-EG" dirty="0"/>
        </a:p>
      </dgm:t>
    </dgm:pt>
    <dgm:pt modelId="{6865A700-F742-4157-AB60-38FB1F218E28}" type="parTrans" cxnId="{C4448810-7930-4B4C-ADCD-B4AF419E54D2}">
      <dgm:prSet/>
      <dgm:spPr/>
      <dgm:t>
        <a:bodyPr/>
        <a:lstStyle/>
        <a:p>
          <a:pPr rtl="1"/>
          <a:endParaRPr lang="ar-EG"/>
        </a:p>
      </dgm:t>
    </dgm:pt>
    <dgm:pt modelId="{EA546D48-72D0-4470-AB24-423FC8DE0220}" type="sibTrans" cxnId="{C4448810-7930-4B4C-ADCD-B4AF419E54D2}">
      <dgm:prSet/>
      <dgm:spPr/>
      <dgm:t>
        <a:bodyPr/>
        <a:lstStyle/>
        <a:p>
          <a:pPr rtl="1"/>
          <a:endParaRPr lang="ar-EG"/>
        </a:p>
      </dgm:t>
    </dgm:pt>
    <dgm:pt modelId="{9529A925-A027-49B4-8D73-987D617596B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latin typeface="+mn-lt"/>
            </a:rPr>
            <a:t>I would like to thank </a:t>
          </a:r>
          <a:r>
            <a:rPr lang="en-US" sz="2400" b="1" dirty="0" smtClean="0">
              <a:solidFill>
                <a:srgbClr val="FF0000"/>
              </a:solidFill>
              <a:latin typeface="+mn-lt"/>
            </a:rPr>
            <a:t>Dr. Khalid </a:t>
          </a:r>
          <a:r>
            <a:rPr lang="en-US" sz="2400" b="1" dirty="0" err="1" smtClean="0">
              <a:solidFill>
                <a:srgbClr val="FF0000"/>
              </a:solidFill>
              <a:latin typeface="+mn-lt"/>
            </a:rPr>
            <a:t>Ghoneem</a:t>
          </a:r>
          <a:r>
            <a:rPr lang="en-US" sz="2400" b="1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400" b="1" dirty="0" smtClean="0">
              <a:latin typeface="+mn-lt"/>
            </a:rPr>
            <a:t>for his efforts in compiling the data of our work.</a:t>
          </a:r>
          <a:endParaRPr lang="ar-EG" sz="2400" b="1" dirty="0" smtClean="0">
            <a:latin typeface="+mn-lt"/>
          </a:endParaRPr>
        </a:p>
      </dgm:t>
    </dgm:pt>
    <dgm:pt modelId="{BFF3CF82-4E42-4515-82D7-D98F3D30E94C}" type="parTrans" cxnId="{55F5283D-6922-4C7D-9B60-743652B4DB18}">
      <dgm:prSet/>
      <dgm:spPr/>
      <dgm:t>
        <a:bodyPr/>
        <a:lstStyle/>
        <a:p>
          <a:endParaRPr lang="en-US"/>
        </a:p>
      </dgm:t>
    </dgm:pt>
    <dgm:pt modelId="{7495EA85-E1BF-4C76-9591-87F2765A3B76}" type="sibTrans" cxnId="{55F5283D-6922-4C7D-9B60-743652B4DB18}">
      <dgm:prSet/>
      <dgm:spPr/>
      <dgm:t>
        <a:bodyPr/>
        <a:lstStyle/>
        <a:p>
          <a:endParaRPr lang="en-US"/>
        </a:p>
      </dgm:t>
    </dgm:pt>
    <dgm:pt modelId="{3502DA4A-5A30-4B6D-A6A7-9EFD7C240C5C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b="1" dirty="0" smtClean="0">
              <a:latin typeface="+mn-lt"/>
            </a:rPr>
            <a:t>My thanks also dedicated to </a:t>
          </a:r>
          <a:r>
            <a:rPr lang="en-US" sz="2300" b="1" dirty="0" smtClean="0">
              <a:solidFill>
                <a:srgbClr val="FF0000"/>
              </a:solidFill>
              <a:latin typeface="+mn-lt"/>
            </a:rPr>
            <a:t>Dr. Mohamed El-</a:t>
          </a:r>
          <a:r>
            <a:rPr lang="en-US" sz="2300" b="1" dirty="0" err="1" smtClean="0">
              <a:solidFill>
                <a:srgbClr val="FF0000"/>
              </a:solidFill>
              <a:latin typeface="+mn-lt"/>
            </a:rPr>
            <a:t>Metwally</a:t>
          </a:r>
          <a:r>
            <a:rPr lang="en-US" sz="2300" b="1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300" b="1" dirty="0" smtClean="0">
              <a:latin typeface="+mn-lt"/>
            </a:rPr>
            <a:t>for his assistance in preparing the presentation.</a:t>
          </a:r>
          <a:endParaRPr lang="ar-EG" sz="2300" dirty="0" smtClean="0">
            <a:latin typeface="+mn-lt"/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300" dirty="0">
            <a:latin typeface="+mn-lt"/>
          </a:endParaRPr>
        </a:p>
      </dgm:t>
    </dgm:pt>
    <dgm:pt modelId="{D0315DFA-5EDA-4F19-B667-A7E3CD137DAE}" type="parTrans" cxnId="{AD32AB54-180F-4527-B84B-1DFD6D59DAF3}">
      <dgm:prSet/>
      <dgm:spPr/>
      <dgm:t>
        <a:bodyPr/>
        <a:lstStyle/>
        <a:p>
          <a:endParaRPr lang="en-US"/>
        </a:p>
      </dgm:t>
    </dgm:pt>
    <dgm:pt modelId="{C0A3D40C-285A-4D9C-8A09-2C9D5D6FD40E}" type="sibTrans" cxnId="{AD32AB54-180F-4527-B84B-1DFD6D59DAF3}">
      <dgm:prSet/>
      <dgm:spPr/>
      <dgm:t>
        <a:bodyPr/>
        <a:lstStyle/>
        <a:p>
          <a:endParaRPr lang="en-US"/>
        </a:p>
      </dgm:t>
    </dgm:pt>
    <dgm:pt modelId="{C73AED44-C171-4FBF-9E7C-41982A047344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latin typeface="+mn-lt"/>
            </a:rPr>
            <a:t>Thanks to </a:t>
          </a:r>
          <a:r>
            <a:rPr lang="en-US" sz="2400" b="1" dirty="0" err="1" smtClean="0">
              <a:solidFill>
                <a:srgbClr val="FF0000"/>
              </a:solidFill>
              <a:latin typeface="+mn-lt"/>
            </a:rPr>
            <a:t>Wael</a:t>
          </a:r>
          <a:r>
            <a:rPr lang="en-US" sz="2400" b="1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+mn-lt"/>
            </a:rPr>
            <a:t>Elwakil</a:t>
          </a:r>
          <a:r>
            <a:rPr lang="en-US" sz="2400" b="1" dirty="0" smtClean="0">
              <a:latin typeface="+mn-lt"/>
            </a:rPr>
            <a:t>, </a:t>
          </a:r>
          <a:r>
            <a:rPr lang="en-US" sz="2200" b="1" i="1" dirty="0" smtClean="0">
              <a:latin typeface="+mn-lt"/>
            </a:rPr>
            <a:t>Doctor of Plant Medicine Student at University of Florida </a:t>
          </a:r>
          <a:r>
            <a:rPr lang="en-US" sz="2400" b="1" dirty="0" smtClean="0">
              <a:latin typeface="+mn-lt"/>
            </a:rPr>
            <a:t>for his reviews.</a:t>
          </a:r>
          <a:endParaRPr lang="ar-EG" sz="2400" b="1" dirty="0" smtClean="0">
            <a:latin typeface="+mn-lt"/>
          </a:endParaRPr>
        </a:p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dirty="0">
            <a:latin typeface="+mn-lt"/>
          </a:endParaRPr>
        </a:p>
      </dgm:t>
    </dgm:pt>
    <dgm:pt modelId="{984071A4-8460-43CC-8E16-B718160E3282}" type="parTrans" cxnId="{D31B8AF4-E323-44B6-8945-FC4D85210F58}">
      <dgm:prSet/>
      <dgm:spPr/>
      <dgm:t>
        <a:bodyPr/>
        <a:lstStyle/>
        <a:p>
          <a:endParaRPr lang="en-US"/>
        </a:p>
      </dgm:t>
    </dgm:pt>
    <dgm:pt modelId="{9B853C44-8A4A-45DB-B623-FC5116F3EDD7}" type="sibTrans" cxnId="{D31B8AF4-E323-44B6-8945-FC4D85210F58}">
      <dgm:prSet/>
      <dgm:spPr/>
      <dgm:t>
        <a:bodyPr/>
        <a:lstStyle/>
        <a:p>
          <a:endParaRPr lang="en-US"/>
        </a:p>
      </dgm:t>
    </dgm:pt>
    <dgm:pt modelId="{B0049269-AE31-4256-ADB6-0445063FE670}" type="pres">
      <dgm:prSet presAssocID="{A1AB0FE0-B3FD-4C01-A5AF-7BFA581416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9B4A0-DF5A-4921-9F50-4C43308E538B}" type="pres">
      <dgm:prSet presAssocID="{76F9153E-5F02-430B-8CD5-6DE206C3F488}" presName="composite" presStyleCnt="0"/>
      <dgm:spPr/>
    </dgm:pt>
    <dgm:pt modelId="{F731C003-2021-440D-A27F-127B603F54A7}" type="pres">
      <dgm:prSet presAssocID="{76F9153E-5F02-430B-8CD5-6DE206C3F4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2B023-987B-4505-BBFE-6F5AFA267854}" type="pres">
      <dgm:prSet presAssocID="{76F9153E-5F02-430B-8CD5-6DE206C3F4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01EB6-6D3E-4371-AFB9-09D762BC9C19}" type="pres">
      <dgm:prSet presAssocID="{BE84B0A1-784E-4791-A0CF-D1D343CBDF13}" presName="sp" presStyleCnt="0"/>
      <dgm:spPr/>
    </dgm:pt>
    <dgm:pt modelId="{1B251B91-3470-410E-8A1D-E04416A00012}" type="pres">
      <dgm:prSet presAssocID="{DA7D4171-1E81-48A8-91C5-8BBB5BA9758D}" presName="composite" presStyleCnt="0"/>
      <dgm:spPr/>
    </dgm:pt>
    <dgm:pt modelId="{99B78DA5-C5BE-4612-AA20-5DC5AE0E57B8}" type="pres">
      <dgm:prSet presAssocID="{DA7D4171-1E81-48A8-91C5-8BBB5BA975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E41AF-3979-4875-B194-F49DA2B79E6F}" type="pres">
      <dgm:prSet presAssocID="{DA7D4171-1E81-48A8-91C5-8BBB5BA9758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4EBAE-DD3C-4DC0-9E40-ACF4CEC926E9}" type="pres">
      <dgm:prSet presAssocID="{EFD6F89D-D873-4369-A8B1-F23B7542FD51}" presName="sp" presStyleCnt="0"/>
      <dgm:spPr/>
    </dgm:pt>
    <dgm:pt modelId="{99E6FE93-DF9B-41A8-95A3-39056192BFFD}" type="pres">
      <dgm:prSet presAssocID="{A3B2A0BB-E91A-47C7-A50D-0EFF57CC109C}" presName="composite" presStyleCnt="0"/>
      <dgm:spPr/>
    </dgm:pt>
    <dgm:pt modelId="{486AA684-396E-49AE-8EC8-707117C71D96}" type="pres">
      <dgm:prSet presAssocID="{A3B2A0BB-E91A-47C7-A50D-0EFF57CC10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7A46E-4047-44CE-B7A6-F348DFC79FB3}" type="pres">
      <dgm:prSet presAssocID="{A3B2A0BB-E91A-47C7-A50D-0EFF57CC10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265A7-89DF-41E7-AA5C-18551250B5BD}" srcId="{A1AB0FE0-B3FD-4C01-A5AF-7BFA5814169E}" destId="{DA7D4171-1E81-48A8-91C5-8BBB5BA9758D}" srcOrd="1" destOrd="0" parTransId="{85C7D608-E560-4239-A9ED-E16F81DE7A2E}" sibTransId="{EFD6F89D-D873-4369-A8B1-F23B7542FD51}"/>
    <dgm:cxn modelId="{C4448810-7930-4B4C-ADCD-B4AF419E54D2}" srcId="{A1AB0FE0-B3FD-4C01-A5AF-7BFA5814169E}" destId="{A3B2A0BB-E91A-47C7-A50D-0EFF57CC109C}" srcOrd="2" destOrd="0" parTransId="{6865A700-F742-4157-AB60-38FB1F218E28}" sibTransId="{EA546D48-72D0-4470-AB24-423FC8DE0220}"/>
    <dgm:cxn modelId="{88E76572-C876-40B8-8DD7-55D3068EAEB4}" type="presOf" srcId="{A1AB0FE0-B3FD-4C01-A5AF-7BFA5814169E}" destId="{B0049269-AE31-4256-ADB6-0445063FE670}" srcOrd="0" destOrd="0" presId="urn:microsoft.com/office/officeart/2005/8/layout/chevron2"/>
    <dgm:cxn modelId="{DA2D9072-AE8D-4D1A-A34C-4366134BB80E}" type="presOf" srcId="{A3B2A0BB-E91A-47C7-A50D-0EFF57CC109C}" destId="{486AA684-396E-49AE-8EC8-707117C71D96}" srcOrd="0" destOrd="0" presId="urn:microsoft.com/office/officeart/2005/8/layout/chevron2"/>
    <dgm:cxn modelId="{75482D43-D43A-402A-B947-A88F1DB152E0}" type="presOf" srcId="{76F9153E-5F02-430B-8CD5-6DE206C3F488}" destId="{F731C003-2021-440D-A27F-127B603F54A7}" srcOrd="0" destOrd="0" presId="urn:microsoft.com/office/officeart/2005/8/layout/chevron2"/>
    <dgm:cxn modelId="{0BDA161C-3E90-4944-8186-069B0ABF4BD4}" srcId="{A1AB0FE0-B3FD-4C01-A5AF-7BFA5814169E}" destId="{76F9153E-5F02-430B-8CD5-6DE206C3F488}" srcOrd="0" destOrd="0" parTransId="{D6865DFD-338C-426A-A27B-8DAFEC116549}" sibTransId="{BE84B0A1-784E-4791-A0CF-D1D343CBDF13}"/>
    <dgm:cxn modelId="{D748BC90-D56B-4871-A282-BE3301E4E036}" type="presOf" srcId="{3502DA4A-5A30-4B6D-A6A7-9EFD7C240C5C}" destId="{50AE41AF-3979-4875-B194-F49DA2B79E6F}" srcOrd="0" destOrd="0" presId="urn:microsoft.com/office/officeart/2005/8/layout/chevron2"/>
    <dgm:cxn modelId="{92684B39-B414-49F0-ADDD-338495478413}" type="presOf" srcId="{C73AED44-C171-4FBF-9E7C-41982A047344}" destId="{64E7A46E-4047-44CE-B7A6-F348DFC79FB3}" srcOrd="0" destOrd="0" presId="urn:microsoft.com/office/officeart/2005/8/layout/chevron2"/>
    <dgm:cxn modelId="{55F5283D-6922-4C7D-9B60-743652B4DB18}" srcId="{76F9153E-5F02-430B-8CD5-6DE206C3F488}" destId="{9529A925-A027-49B4-8D73-987D617596B7}" srcOrd="0" destOrd="0" parTransId="{BFF3CF82-4E42-4515-82D7-D98F3D30E94C}" sibTransId="{7495EA85-E1BF-4C76-9591-87F2765A3B76}"/>
    <dgm:cxn modelId="{AD32AB54-180F-4527-B84B-1DFD6D59DAF3}" srcId="{DA7D4171-1E81-48A8-91C5-8BBB5BA9758D}" destId="{3502DA4A-5A30-4B6D-A6A7-9EFD7C240C5C}" srcOrd="0" destOrd="0" parTransId="{D0315DFA-5EDA-4F19-B667-A7E3CD137DAE}" sibTransId="{C0A3D40C-285A-4D9C-8A09-2C9D5D6FD40E}"/>
    <dgm:cxn modelId="{A6E84D8E-5727-440C-92A7-27761DAD43A5}" type="presOf" srcId="{DA7D4171-1E81-48A8-91C5-8BBB5BA9758D}" destId="{99B78DA5-C5BE-4612-AA20-5DC5AE0E57B8}" srcOrd="0" destOrd="0" presId="urn:microsoft.com/office/officeart/2005/8/layout/chevron2"/>
    <dgm:cxn modelId="{81AA6A8C-0EC6-469C-87C2-3A1B6D9D4D21}" type="presOf" srcId="{9529A925-A027-49B4-8D73-987D617596B7}" destId="{C372B023-987B-4505-BBFE-6F5AFA267854}" srcOrd="0" destOrd="0" presId="urn:microsoft.com/office/officeart/2005/8/layout/chevron2"/>
    <dgm:cxn modelId="{D31B8AF4-E323-44B6-8945-FC4D85210F58}" srcId="{A3B2A0BB-E91A-47C7-A50D-0EFF57CC109C}" destId="{C73AED44-C171-4FBF-9E7C-41982A047344}" srcOrd="0" destOrd="0" parTransId="{984071A4-8460-43CC-8E16-B718160E3282}" sibTransId="{9B853C44-8A4A-45DB-B623-FC5116F3EDD7}"/>
    <dgm:cxn modelId="{F0A94CF0-BD17-457F-B746-D8EF0BFC0973}" type="presParOf" srcId="{B0049269-AE31-4256-ADB6-0445063FE670}" destId="{FEF9B4A0-DF5A-4921-9F50-4C43308E538B}" srcOrd="0" destOrd="0" presId="urn:microsoft.com/office/officeart/2005/8/layout/chevron2"/>
    <dgm:cxn modelId="{27B443AD-3CCA-4FF5-856E-5C9929F83AC0}" type="presParOf" srcId="{FEF9B4A0-DF5A-4921-9F50-4C43308E538B}" destId="{F731C003-2021-440D-A27F-127B603F54A7}" srcOrd="0" destOrd="0" presId="urn:microsoft.com/office/officeart/2005/8/layout/chevron2"/>
    <dgm:cxn modelId="{0D04676B-2F9B-49AD-9280-12C48E82CC95}" type="presParOf" srcId="{FEF9B4A0-DF5A-4921-9F50-4C43308E538B}" destId="{C372B023-987B-4505-BBFE-6F5AFA267854}" srcOrd="1" destOrd="0" presId="urn:microsoft.com/office/officeart/2005/8/layout/chevron2"/>
    <dgm:cxn modelId="{8FFACD0F-BF29-45C0-8299-AC6B88E52F31}" type="presParOf" srcId="{B0049269-AE31-4256-ADB6-0445063FE670}" destId="{4DD01EB6-6D3E-4371-AFB9-09D762BC9C19}" srcOrd="1" destOrd="0" presId="urn:microsoft.com/office/officeart/2005/8/layout/chevron2"/>
    <dgm:cxn modelId="{56099049-BDF7-485D-A3E7-9ED82EC3D3CE}" type="presParOf" srcId="{B0049269-AE31-4256-ADB6-0445063FE670}" destId="{1B251B91-3470-410E-8A1D-E04416A00012}" srcOrd="2" destOrd="0" presId="urn:microsoft.com/office/officeart/2005/8/layout/chevron2"/>
    <dgm:cxn modelId="{A0961EEA-5D11-457B-A2FA-C41676BB4F3A}" type="presParOf" srcId="{1B251B91-3470-410E-8A1D-E04416A00012}" destId="{99B78DA5-C5BE-4612-AA20-5DC5AE0E57B8}" srcOrd="0" destOrd="0" presId="urn:microsoft.com/office/officeart/2005/8/layout/chevron2"/>
    <dgm:cxn modelId="{F39496B7-3850-48A7-9EE2-4D0C52EA9243}" type="presParOf" srcId="{1B251B91-3470-410E-8A1D-E04416A00012}" destId="{50AE41AF-3979-4875-B194-F49DA2B79E6F}" srcOrd="1" destOrd="0" presId="urn:microsoft.com/office/officeart/2005/8/layout/chevron2"/>
    <dgm:cxn modelId="{4348C951-9D43-4E37-AD56-C0337A6DA5C9}" type="presParOf" srcId="{B0049269-AE31-4256-ADB6-0445063FE670}" destId="{1D24EBAE-DD3C-4DC0-9E40-ACF4CEC926E9}" srcOrd="3" destOrd="0" presId="urn:microsoft.com/office/officeart/2005/8/layout/chevron2"/>
    <dgm:cxn modelId="{30BFC3E2-5C3F-471C-B300-67C3887EDF0F}" type="presParOf" srcId="{B0049269-AE31-4256-ADB6-0445063FE670}" destId="{99E6FE93-DF9B-41A8-95A3-39056192BFFD}" srcOrd="4" destOrd="0" presId="urn:microsoft.com/office/officeart/2005/8/layout/chevron2"/>
    <dgm:cxn modelId="{C2CCDB8C-1110-437E-93EE-3302247A924D}" type="presParOf" srcId="{99E6FE93-DF9B-41A8-95A3-39056192BFFD}" destId="{486AA684-396E-49AE-8EC8-707117C71D96}" srcOrd="0" destOrd="0" presId="urn:microsoft.com/office/officeart/2005/8/layout/chevron2"/>
    <dgm:cxn modelId="{0C852B59-79A0-476C-92CD-5EFD4CF3F3FF}" type="presParOf" srcId="{99E6FE93-DF9B-41A8-95A3-39056192BFFD}" destId="{64E7A46E-4047-44CE-B7A6-F348DFC79FB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1DCFA7-4BC9-4ED7-B2EB-0B9746208E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66CC509-8F44-4A0D-A81F-9330912D4596}">
      <dgm:prSet/>
      <dgm:spPr>
        <a:noFill/>
        <a:ln>
          <a:noFill/>
        </a:ln>
      </dgm:spPr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latin typeface="Baskerville Old Face" pitchFamily="18" charset="0"/>
            </a:rPr>
            <a:t>Thank </a:t>
          </a:r>
          <a:r>
            <a:rPr lang="en-US" b="1" dirty="0" smtClean="0">
              <a:solidFill>
                <a:srgbClr val="C00000"/>
              </a:solidFill>
              <a:latin typeface="Baskerville Old Face" pitchFamily="18" charset="0"/>
            </a:rPr>
            <a:t>you for your attention</a:t>
          </a:r>
          <a:endParaRPr lang="ar-EG" b="1" dirty="0">
            <a:solidFill>
              <a:srgbClr val="C00000"/>
            </a:solidFill>
            <a:latin typeface="Baskerville Old Face" pitchFamily="18" charset="0"/>
          </a:endParaRPr>
        </a:p>
      </dgm:t>
    </dgm:pt>
    <dgm:pt modelId="{75379716-70EC-4896-8466-C8B2A7550B59}" type="parTrans" cxnId="{129833F7-4EB5-4B67-A774-8058428EE565}">
      <dgm:prSet/>
      <dgm:spPr/>
      <dgm:t>
        <a:bodyPr/>
        <a:lstStyle/>
        <a:p>
          <a:pPr rtl="1"/>
          <a:endParaRPr lang="ar-EG"/>
        </a:p>
      </dgm:t>
    </dgm:pt>
    <dgm:pt modelId="{DF882947-05C3-41CA-9423-1EE686470975}" type="sibTrans" cxnId="{129833F7-4EB5-4B67-A774-8058428EE565}">
      <dgm:prSet/>
      <dgm:spPr/>
      <dgm:t>
        <a:bodyPr/>
        <a:lstStyle/>
        <a:p>
          <a:pPr rtl="1"/>
          <a:endParaRPr lang="ar-EG"/>
        </a:p>
      </dgm:t>
    </dgm:pt>
    <dgm:pt modelId="{00CA9B6F-C474-4EFC-87C5-0819200E1AAC}" type="pres">
      <dgm:prSet presAssocID="{731DCFA7-4BC9-4ED7-B2EB-0B9746208E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3D74F-F56D-434D-887F-77C9FC1831E5}" type="pres">
      <dgm:prSet presAssocID="{366CC509-8F44-4A0D-A81F-9330912D4596}" presName="parentText" presStyleLbl="node1" presStyleIdx="0" presStyleCnt="1" custLinFactNeighborX="114" custLinFactNeighborY="2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833F7-4EB5-4B67-A774-8058428EE565}" srcId="{731DCFA7-4BC9-4ED7-B2EB-0B9746208EB1}" destId="{366CC509-8F44-4A0D-A81F-9330912D4596}" srcOrd="0" destOrd="0" parTransId="{75379716-70EC-4896-8466-C8B2A7550B59}" sibTransId="{DF882947-05C3-41CA-9423-1EE686470975}"/>
    <dgm:cxn modelId="{B133916F-6F39-490F-B451-76D87D0BB5BE}" type="presOf" srcId="{366CC509-8F44-4A0D-A81F-9330912D4596}" destId="{62A3D74F-F56D-434D-887F-77C9FC1831E5}" srcOrd="0" destOrd="0" presId="urn:microsoft.com/office/officeart/2005/8/layout/vList2"/>
    <dgm:cxn modelId="{164C2BF7-1F3E-4B47-922A-7BFC50BE49EB}" type="presOf" srcId="{731DCFA7-4BC9-4ED7-B2EB-0B9746208EB1}" destId="{00CA9B6F-C474-4EFC-87C5-0819200E1AAC}" srcOrd="0" destOrd="0" presId="urn:microsoft.com/office/officeart/2005/8/layout/vList2"/>
    <dgm:cxn modelId="{1C2260EF-B2F8-41C0-8495-7B2E9C780413}" type="presParOf" srcId="{00CA9B6F-C474-4EFC-87C5-0819200E1AAC}" destId="{62A3D74F-F56D-434D-887F-77C9FC1831E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CB0DFE-6454-47AB-AF9D-C7740705E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F49D62A-696C-4302-8E17-2CFC97660452}">
      <dgm:prSet custT="1"/>
      <dgm:spPr>
        <a:noFill/>
        <a:ln>
          <a:noFill/>
        </a:ln>
      </dgm:spPr>
      <dgm:t>
        <a:bodyPr/>
        <a:lstStyle/>
        <a:p>
          <a:pPr algn="just" rtl="0"/>
          <a:r>
            <a:rPr lang="en-US" sz="2000" b="1" dirty="0" smtClean="0">
              <a:solidFill>
                <a:schemeClr val="tx1"/>
              </a:solidFill>
            </a:rPr>
            <a:t>This presentation is available on the </a:t>
          </a:r>
          <a:r>
            <a:rPr lang="en-US" sz="2000" b="1" smtClean="0">
              <a:solidFill>
                <a:schemeClr val="tx1"/>
              </a:solidFill>
            </a:rPr>
            <a:t>internet </a:t>
          </a:r>
          <a:r>
            <a:rPr lang="en-US" sz="2000" b="1" smtClean="0">
              <a:solidFill>
                <a:schemeClr val="tx1"/>
              </a:solidFill>
            </a:rPr>
            <a:t>when search </a:t>
          </a:r>
          <a:r>
            <a:rPr lang="en-US" sz="2000" b="1" dirty="0" smtClean="0">
              <a:solidFill>
                <a:schemeClr val="tx1"/>
              </a:solidFill>
            </a:rPr>
            <a:t>for the title: </a:t>
          </a:r>
          <a:r>
            <a:rPr lang="en-US" sz="2000" b="1" u="sng" dirty="0" smtClean="0">
              <a:solidFill>
                <a:srgbClr val="0000CC"/>
              </a:solidFill>
            </a:rPr>
            <a:t>Seed Health Testing for Medicinal Plants is a Must: Case Studies Anise, Fennel, Fenugreek and Black Cumin Seeds </a:t>
          </a:r>
          <a:r>
            <a:rPr lang="en-US" sz="2000" b="1" u="sng" dirty="0" smtClean="0">
              <a:solidFill>
                <a:srgbClr val="0000CC"/>
              </a:solidFill>
            </a:rPr>
            <a:t>(Presentation)</a:t>
          </a:r>
          <a:endParaRPr lang="ar-EG" sz="2000" b="1" u="sng" dirty="0" smtClean="0">
            <a:solidFill>
              <a:srgbClr val="0000CC"/>
            </a:solidFill>
          </a:endParaRPr>
        </a:p>
      </dgm:t>
    </dgm:pt>
    <dgm:pt modelId="{E21DF411-E952-44AA-A453-A91FEAD743CB}" type="parTrans" cxnId="{B12DA4AC-56A0-4661-BE9A-9F63610758F8}">
      <dgm:prSet/>
      <dgm:spPr/>
      <dgm:t>
        <a:bodyPr/>
        <a:lstStyle/>
        <a:p>
          <a:pPr rtl="1"/>
          <a:endParaRPr lang="ar-EG"/>
        </a:p>
      </dgm:t>
    </dgm:pt>
    <dgm:pt modelId="{30FEC5F0-A511-4C03-BCEF-828056166934}" type="sibTrans" cxnId="{B12DA4AC-56A0-4661-BE9A-9F63610758F8}">
      <dgm:prSet/>
      <dgm:spPr/>
      <dgm:t>
        <a:bodyPr/>
        <a:lstStyle/>
        <a:p>
          <a:pPr rtl="1"/>
          <a:endParaRPr lang="ar-EG"/>
        </a:p>
      </dgm:t>
    </dgm:pt>
    <dgm:pt modelId="{44839384-B685-4123-8BE1-FDFE48518A87}" type="pres">
      <dgm:prSet presAssocID="{3CCB0DFE-6454-47AB-AF9D-C7740705E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40555-973E-4259-ABAE-472FB2188151}" type="pres">
      <dgm:prSet presAssocID="{2F49D62A-696C-4302-8E17-2CFC97660452}" presName="parentText" presStyleLbl="node1" presStyleIdx="0" presStyleCnt="1" custLinFactNeighborY="22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09EAC1-F309-4477-A426-751F03E2B584}" type="presOf" srcId="{3CCB0DFE-6454-47AB-AF9D-C7740705E063}" destId="{44839384-B685-4123-8BE1-FDFE48518A87}" srcOrd="0" destOrd="0" presId="urn:microsoft.com/office/officeart/2005/8/layout/vList2"/>
    <dgm:cxn modelId="{B12DA4AC-56A0-4661-BE9A-9F63610758F8}" srcId="{3CCB0DFE-6454-47AB-AF9D-C7740705E063}" destId="{2F49D62A-696C-4302-8E17-2CFC97660452}" srcOrd="0" destOrd="0" parTransId="{E21DF411-E952-44AA-A453-A91FEAD743CB}" sibTransId="{30FEC5F0-A511-4C03-BCEF-828056166934}"/>
    <dgm:cxn modelId="{312DE2D1-A3F4-4ECB-9AD8-9B4D3E60565E}" type="presOf" srcId="{2F49D62A-696C-4302-8E17-2CFC97660452}" destId="{23B40555-973E-4259-ABAE-472FB2188151}" srcOrd="0" destOrd="0" presId="urn:microsoft.com/office/officeart/2005/8/layout/vList2"/>
    <dgm:cxn modelId="{ACB4C7C3-43C4-4940-9995-39BDE6C14DEB}" type="presParOf" srcId="{44839384-B685-4123-8BE1-FDFE48518A87}" destId="{23B40555-973E-4259-ABAE-472FB218815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F9A40-9E10-477E-8A38-EF2323B2D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10C30BA-DB5C-45F4-A2C9-D67F550EC841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Background:</a:t>
          </a:r>
          <a:endParaRPr lang="ar-EG" dirty="0">
            <a:solidFill>
              <a:srgbClr val="C00000"/>
            </a:solidFill>
          </a:endParaRPr>
        </a:p>
      </dgm:t>
    </dgm:pt>
    <dgm:pt modelId="{88F8776B-B753-4C6E-85E9-1ACAF4278DB0}" type="parTrans" cxnId="{ABB5DD35-A1D2-4734-8F80-1B44D57AB986}">
      <dgm:prSet/>
      <dgm:spPr/>
      <dgm:t>
        <a:bodyPr/>
        <a:lstStyle/>
        <a:p>
          <a:pPr rtl="1"/>
          <a:endParaRPr lang="ar-EG"/>
        </a:p>
      </dgm:t>
    </dgm:pt>
    <dgm:pt modelId="{DA08825B-136E-46AD-8504-13FFEB54506F}" type="sibTrans" cxnId="{ABB5DD35-A1D2-4734-8F80-1B44D57AB986}">
      <dgm:prSet/>
      <dgm:spPr/>
      <dgm:t>
        <a:bodyPr/>
        <a:lstStyle/>
        <a:p>
          <a:pPr rtl="1"/>
          <a:endParaRPr lang="ar-EG"/>
        </a:p>
      </dgm:t>
    </dgm:pt>
    <dgm:pt modelId="{29218FD7-20A3-431F-9C3D-114ACB32F7F7}" type="pres">
      <dgm:prSet presAssocID="{E78F9A40-9E10-477E-8A38-EF2323B2D0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0825F-6FFD-44DA-9BC4-96AF6BD25905}" type="pres">
      <dgm:prSet presAssocID="{210C30BA-DB5C-45F4-A2C9-D67F550EC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5DD35-A1D2-4734-8F80-1B44D57AB986}" srcId="{E78F9A40-9E10-477E-8A38-EF2323B2D0A9}" destId="{210C30BA-DB5C-45F4-A2C9-D67F550EC841}" srcOrd="0" destOrd="0" parTransId="{88F8776B-B753-4C6E-85E9-1ACAF4278DB0}" sibTransId="{DA08825B-136E-46AD-8504-13FFEB54506F}"/>
    <dgm:cxn modelId="{80DD4135-496F-4A24-939B-2AB6C5A6AA62}" type="presOf" srcId="{210C30BA-DB5C-45F4-A2C9-D67F550EC841}" destId="{5990825F-6FFD-44DA-9BC4-96AF6BD25905}" srcOrd="0" destOrd="0" presId="urn:microsoft.com/office/officeart/2005/8/layout/vList2"/>
    <dgm:cxn modelId="{995D9386-C184-46AD-B6B2-0B651F40F7C5}" type="presOf" srcId="{E78F9A40-9E10-477E-8A38-EF2323B2D0A9}" destId="{29218FD7-20A3-431F-9C3D-114ACB32F7F7}" srcOrd="0" destOrd="0" presId="urn:microsoft.com/office/officeart/2005/8/layout/vList2"/>
    <dgm:cxn modelId="{2D7D00BE-F87D-4514-BD8C-CDCF45459839}" type="presParOf" srcId="{29218FD7-20A3-431F-9C3D-114ACB32F7F7}" destId="{5990825F-6FFD-44DA-9BC4-96AF6BD2590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798FB-4996-43E6-B0ED-CDDDC9C14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0FE2DA0-55C2-49F4-BDD3-905C7BABA2A5}">
      <dgm:prSet/>
      <dgm:spPr>
        <a:ln>
          <a:noFill/>
        </a:ln>
      </dgm:spPr>
      <dgm:t>
        <a:bodyPr/>
        <a:lstStyle/>
        <a:p>
          <a:pPr rtl="0"/>
          <a:r>
            <a:rPr lang="en-US" b="1" i="0" baseline="0" dirty="0" smtClean="0"/>
            <a:t>1</a:t>
          </a:r>
          <a:r>
            <a:rPr lang="en-US" b="1" i="0" baseline="30000" dirty="0" smtClean="0"/>
            <a:t>st</a:t>
          </a:r>
          <a:r>
            <a:rPr lang="en-US" b="1" i="0" baseline="0" dirty="0" smtClean="0"/>
            <a:t> Statement</a:t>
          </a:r>
          <a:endParaRPr lang="en-US" b="0" i="0" baseline="0" dirty="0"/>
        </a:p>
      </dgm:t>
    </dgm:pt>
    <dgm:pt modelId="{FDB13E6F-D527-45FB-96EE-ABAA6E60A531}" type="par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2613DBDC-D8DC-4652-912D-D1AA3B1A4F50}" type="sib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11B65FF9-6880-4B75-AABD-59DA6F3AC6A4}" type="pres">
      <dgm:prSet presAssocID="{E90798FB-4996-43E6-B0ED-CDDDC9C14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A7012-A2E7-4A0C-ADF4-B496F33E0921}" type="pres">
      <dgm:prSet presAssocID="{10FE2DA0-55C2-49F4-BDD3-905C7BABA2A5}" presName="parentText" presStyleLbl="node1" presStyleIdx="0" presStyleCnt="1" custLinFactNeighborX="277" custLinFactNeighborY="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17E2F-46BB-4FB7-B13B-EBF6A12DEF89}" type="presOf" srcId="{E90798FB-4996-43E6-B0ED-CDDDC9C14CF0}" destId="{11B65FF9-6880-4B75-AABD-59DA6F3AC6A4}" srcOrd="0" destOrd="0" presId="urn:microsoft.com/office/officeart/2005/8/layout/vList2"/>
    <dgm:cxn modelId="{4F13EC29-3B06-424C-A5ED-B415888CBB86}" srcId="{E90798FB-4996-43E6-B0ED-CDDDC9C14CF0}" destId="{10FE2DA0-55C2-49F4-BDD3-905C7BABA2A5}" srcOrd="0" destOrd="0" parTransId="{FDB13E6F-D527-45FB-96EE-ABAA6E60A531}" sibTransId="{2613DBDC-D8DC-4652-912D-D1AA3B1A4F50}"/>
    <dgm:cxn modelId="{96B014F8-34E8-44F7-B377-39A5CCF49568}" type="presOf" srcId="{10FE2DA0-55C2-49F4-BDD3-905C7BABA2A5}" destId="{F54A7012-A2E7-4A0C-ADF4-B496F33E0921}" srcOrd="0" destOrd="0" presId="urn:microsoft.com/office/officeart/2005/8/layout/vList2"/>
    <dgm:cxn modelId="{B0299216-2334-4B08-B85D-720043F92E81}" type="presParOf" srcId="{11B65FF9-6880-4B75-AABD-59DA6F3AC6A4}" destId="{F54A7012-A2E7-4A0C-ADF4-B496F33E092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0798FB-4996-43E6-B0ED-CDDDC9C14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0FE2DA0-55C2-49F4-BDD3-905C7BABA2A5}">
      <dgm:prSet/>
      <dgm:spPr/>
      <dgm:t>
        <a:bodyPr/>
        <a:lstStyle/>
        <a:p>
          <a:pPr rtl="0"/>
          <a:r>
            <a:rPr lang="en-US" b="1" i="0" baseline="0" dirty="0" smtClean="0"/>
            <a:t>2</a:t>
          </a:r>
          <a:r>
            <a:rPr lang="en-US" b="1" i="0" baseline="30000" dirty="0" smtClean="0"/>
            <a:t>nd</a:t>
          </a:r>
          <a:r>
            <a:rPr lang="en-US" b="1" i="0" baseline="0" dirty="0" smtClean="0"/>
            <a:t> Statement: Seed Pathology Science</a:t>
          </a:r>
          <a:endParaRPr lang="en-US" b="0" i="0" baseline="0" dirty="0"/>
        </a:p>
      </dgm:t>
    </dgm:pt>
    <dgm:pt modelId="{FDB13E6F-D527-45FB-96EE-ABAA6E60A531}" type="par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2613DBDC-D8DC-4652-912D-D1AA3B1A4F50}" type="sib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11B65FF9-6880-4B75-AABD-59DA6F3AC6A4}" type="pres">
      <dgm:prSet presAssocID="{E90798FB-4996-43E6-B0ED-CDDDC9C14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A7012-A2E7-4A0C-ADF4-B496F33E0921}" type="pres">
      <dgm:prSet presAssocID="{10FE2DA0-55C2-49F4-BDD3-905C7BABA2A5}" presName="parentText" presStyleLbl="node1" presStyleIdx="0" presStyleCnt="1" custLinFactNeighborX="306" custLinFactNeighborY="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C05D7-D413-4285-AB22-4AA57F802B48}" type="presOf" srcId="{E90798FB-4996-43E6-B0ED-CDDDC9C14CF0}" destId="{11B65FF9-6880-4B75-AABD-59DA6F3AC6A4}" srcOrd="0" destOrd="0" presId="urn:microsoft.com/office/officeart/2005/8/layout/vList2"/>
    <dgm:cxn modelId="{5F8FC636-4F22-45A5-8D69-4BD83A5BA5BA}" type="presOf" srcId="{10FE2DA0-55C2-49F4-BDD3-905C7BABA2A5}" destId="{F54A7012-A2E7-4A0C-ADF4-B496F33E0921}" srcOrd="0" destOrd="0" presId="urn:microsoft.com/office/officeart/2005/8/layout/vList2"/>
    <dgm:cxn modelId="{4F13EC29-3B06-424C-A5ED-B415888CBB86}" srcId="{E90798FB-4996-43E6-B0ED-CDDDC9C14CF0}" destId="{10FE2DA0-55C2-49F4-BDD3-905C7BABA2A5}" srcOrd="0" destOrd="0" parTransId="{FDB13E6F-D527-45FB-96EE-ABAA6E60A531}" sibTransId="{2613DBDC-D8DC-4652-912D-D1AA3B1A4F50}"/>
    <dgm:cxn modelId="{1AA88368-8D7A-47F5-9C03-681C097DAD80}" type="presParOf" srcId="{11B65FF9-6880-4B75-AABD-59DA6F3AC6A4}" destId="{F54A7012-A2E7-4A0C-ADF4-B496F33E092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0798FB-4996-43E6-B0ED-CDDDC9C14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0FE2DA0-55C2-49F4-BDD3-905C7BABA2A5}">
      <dgm:prSet/>
      <dgm:spPr/>
      <dgm:t>
        <a:bodyPr/>
        <a:lstStyle/>
        <a:p>
          <a:pPr rtl="0"/>
          <a:r>
            <a:rPr lang="en-US" b="1" i="0" baseline="0" dirty="0" smtClean="0"/>
            <a:t>Examples</a:t>
          </a:r>
          <a:endParaRPr lang="en-US" b="0" i="0" baseline="0" dirty="0"/>
        </a:p>
      </dgm:t>
    </dgm:pt>
    <dgm:pt modelId="{FDB13E6F-D527-45FB-96EE-ABAA6E60A531}" type="par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2613DBDC-D8DC-4652-912D-D1AA3B1A4F50}" type="sib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11B65FF9-6880-4B75-AABD-59DA6F3AC6A4}" type="pres">
      <dgm:prSet presAssocID="{E90798FB-4996-43E6-B0ED-CDDDC9C14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A7012-A2E7-4A0C-ADF4-B496F33E0921}" type="pres">
      <dgm:prSet presAssocID="{10FE2DA0-55C2-49F4-BDD3-905C7BABA2A5}" presName="parentText" presStyleLbl="node1" presStyleIdx="0" presStyleCnt="1" custLinFactNeighborX="306" custLinFactNeighborY="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912D5-529B-4A17-8BFB-788373821F5E}" type="presOf" srcId="{10FE2DA0-55C2-49F4-BDD3-905C7BABA2A5}" destId="{F54A7012-A2E7-4A0C-ADF4-B496F33E0921}" srcOrd="0" destOrd="0" presId="urn:microsoft.com/office/officeart/2005/8/layout/vList2"/>
    <dgm:cxn modelId="{4F13EC29-3B06-424C-A5ED-B415888CBB86}" srcId="{E90798FB-4996-43E6-B0ED-CDDDC9C14CF0}" destId="{10FE2DA0-55C2-49F4-BDD3-905C7BABA2A5}" srcOrd="0" destOrd="0" parTransId="{FDB13E6F-D527-45FB-96EE-ABAA6E60A531}" sibTransId="{2613DBDC-D8DC-4652-912D-D1AA3B1A4F50}"/>
    <dgm:cxn modelId="{5EA2BC96-F5B9-46A4-8F76-5F67CDAEE681}" type="presOf" srcId="{E90798FB-4996-43E6-B0ED-CDDDC9C14CF0}" destId="{11B65FF9-6880-4B75-AABD-59DA6F3AC6A4}" srcOrd="0" destOrd="0" presId="urn:microsoft.com/office/officeart/2005/8/layout/vList2"/>
    <dgm:cxn modelId="{CB506EA4-A09F-4634-B988-27F2B010AA8F}" type="presParOf" srcId="{11B65FF9-6880-4B75-AABD-59DA6F3AC6A4}" destId="{F54A7012-A2E7-4A0C-ADF4-B496F33E092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0798FB-4996-43E6-B0ED-CDDDC9C14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0FE2DA0-55C2-49F4-BDD3-905C7BABA2A5}">
      <dgm:prSet/>
      <dgm:spPr/>
      <dgm:t>
        <a:bodyPr/>
        <a:lstStyle/>
        <a:p>
          <a:pPr rtl="0"/>
          <a:r>
            <a:rPr lang="en-US" b="1" i="0" baseline="0" dirty="0" smtClean="0"/>
            <a:t>3</a:t>
          </a:r>
          <a:r>
            <a:rPr lang="en-US" b="1" i="0" baseline="30000" dirty="0" smtClean="0"/>
            <a:t>rd</a:t>
          </a:r>
          <a:r>
            <a:rPr lang="en-US" b="1" i="0" baseline="0" dirty="0" smtClean="0"/>
            <a:t> Statement</a:t>
          </a:r>
          <a:endParaRPr lang="en-US" b="0" i="0" baseline="0" dirty="0"/>
        </a:p>
      </dgm:t>
    </dgm:pt>
    <dgm:pt modelId="{FDB13E6F-D527-45FB-96EE-ABAA6E60A531}" type="par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2613DBDC-D8DC-4652-912D-D1AA3B1A4F50}" type="sib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11B65FF9-6880-4B75-AABD-59DA6F3AC6A4}" type="pres">
      <dgm:prSet presAssocID="{E90798FB-4996-43E6-B0ED-CDDDC9C14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A7012-A2E7-4A0C-ADF4-B496F33E0921}" type="pres">
      <dgm:prSet presAssocID="{10FE2DA0-55C2-49F4-BDD3-905C7BABA2A5}" presName="parentText" presStyleLbl="node1" presStyleIdx="0" presStyleCnt="1" custLinFactNeighborX="306" custLinFactNeighborY="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180C4-2343-4909-A87C-B33371B409B3}" type="presOf" srcId="{E90798FB-4996-43E6-B0ED-CDDDC9C14CF0}" destId="{11B65FF9-6880-4B75-AABD-59DA6F3AC6A4}" srcOrd="0" destOrd="0" presId="urn:microsoft.com/office/officeart/2005/8/layout/vList2"/>
    <dgm:cxn modelId="{83B86683-42FF-4DA2-B931-608D7B6EDE94}" type="presOf" srcId="{10FE2DA0-55C2-49F4-BDD3-905C7BABA2A5}" destId="{F54A7012-A2E7-4A0C-ADF4-B496F33E0921}" srcOrd="0" destOrd="0" presId="urn:microsoft.com/office/officeart/2005/8/layout/vList2"/>
    <dgm:cxn modelId="{4F13EC29-3B06-424C-A5ED-B415888CBB86}" srcId="{E90798FB-4996-43E6-B0ED-CDDDC9C14CF0}" destId="{10FE2DA0-55C2-49F4-BDD3-905C7BABA2A5}" srcOrd="0" destOrd="0" parTransId="{FDB13E6F-D527-45FB-96EE-ABAA6E60A531}" sibTransId="{2613DBDC-D8DC-4652-912D-D1AA3B1A4F50}"/>
    <dgm:cxn modelId="{2CA81D49-F356-4ECB-AE26-927D9E94FC0B}" type="presParOf" srcId="{11B65FF9-6880-4B75-AABD-59DA6F3AC6A4}" destId="{F54A7012-A2E7-4A0C-ADF4-B496F33E092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0798FB-4996-43E6-B0ED-CDDDC9C14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0FE2DA0-55C2-49F4-BDD3-905C7BABA2A5}">
      <dgm:prSet/>
      <dgm:spPr/>
      <dgm:t>
        <a:bodyPr/>
        <a:lstStyle/>
        <a:p>
          <a:pPr rtl="0"/>
          <a:r>
            <a:rPr lang="en-US" b="1" i="0" baseline="0" dirty="0" smtClean="0"/>
            <a:t>4</a:t>
          </a:r>
          <a:r>
            <a:rPr lang="en-US" b="1" i="0" baseline="30000" dirty="0" smtClean="0"/>
            <a:t>th</a:t>
          </a:r>
          <a:r>
            <a:rPr lang="en-US" b="1" i="0" baseline="0" dirty="0" smtClean="0"/>
            <a:t> Statement</a:t>
          </a:r>
          <a:endParaRPr lang="en-US" b="0" i="0" baseline="0" dirty="0"/>
        </a:p>
      </dgm:t>
    </dgm:pt>
    <dgm:pt modelId="{FDB13E6F-D527-45FB-96EE-ABAA6E60A531}" type="par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2613DBDC-D8DC-4652-912D-D1AA3B1A4F50}" type="sib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11B65FF9-6880-4B75-AABD-59DA6F3AC6A4}" type="pres">
      <dgm:prSet presAssocID="{E90798FB-4996-43E6-B0ED-CDDDC9C14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A7012-A2E7-4A0C-ADF4-B496F33E0921}" type="pres">
      <dgm:prSet presAssocID="{10FE2DA0-55C2-49F4-BDD3-905C7BABA2A5}" presName="parentText" presStyleLbl="node1" presStyleIdx="0" presStyleCnt="1" custLinFactNeighborX="306" custLinFactNeighborY="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64F2E-807C-4E31-A5BD-9FE7267CFBCA}" type="presOf" srcId="{E90798FB-4996-43E6-B0ED-CDDDC9C14CF0}" destId="{11B65FF9-6880-4B75-AABD-59DA6F3AC6A4}" srcOrd="0" destOrd="0" presId="urn:microsoft.com/office/officeart/2005/8/layout/vList2"/>
    <dgm:cxn modelId="{4F13EC29-3B06-424C-A5ED-B415888CBB86}" srcId="{E90798FB-4996-43E6-B0ED-CDDDC9C14CF0}" destId="{10FE2DA0-55C2-49F4-BDD3-905C7BABA2A5}" srcOrd="0" destOrd="0" parTransId="{FDB13E6F-D527-45FB-96EE-ABAA6E60A531}" sibTransId="{2613DBDC-D8DC-4652-912D-D1AA3B1A4F50}"/>
    <dgm:cxn modelId="{60779424-44E8-4517-9031-4BD25F8514BC}" type="presOf" srcId="{10FE2DA0-55C2-49F4-BDD3-905C7BABA2A5}" destId="{F54A7012-A2E7-4A0C-ADF4-B496F33E0921}" srcOrd="0" destOrd="0" presId="urn:microsoft.com/office/officeart/2005/8/layout/vList2"/>
    <dgm:cxn modelId="{3D3745BA-FAA0-4EB1-A94B-E9C3C97B573E}" type="presParOf" srcId="{11B65FF9-6880-4B75-AABD-59DA6F3AC6A4}" destId="{F54A7012-A2E7-4A0C-ADF4-B496F33E092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0798FB-4996-43E6-B0ED-CDDDC9C14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0FE2DA0-55C2-49F4-BDD3-905C7BABA2A5}">
      <dgm:prSet/>
      <dgm:spPr/>
      <dgm:t>
        <a:bodyPr/>
        <a:lstStyle/>
        <a:p>
          <a:pPr rtl="0"/>
          <a:r>
            <a:rPr lang="en-US" b="1" i="0" baseline="0" dirty="0" smtClean="0"/>
            <a:t>5</a:t>
          </a:r>
          <a:r>
            <a:rPr lang="en-US" b="1" i="0" baseline="30000" dirty="0" smtClean="0"/>
            <a:t>th</a:t>
          </a:r>
          <a:r>
            <a:rPr lang="en-US" b="1" i="0" baseline="0" dirty="0" smtClean="0"/>
            <a:t> Statement</a:t>
          </a:r>
          <a:endParaRPr lang="en-US" b="0" i="0" baseline="0" dirty="0"/>
        </a:p>
      </dgm:t>
    </dgm:pt>
    <dgm:pt modelId="{FDB13E6F-D527-45FB-96EE-ABAA6E60A531}" type="par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2613DBDC-D8DC-4652-912D-D1AA3B1A4F50}" type="sibTrans" cxnId="{4F13EC29-3B06-424C-A5ED-B415888CBB86}">
      <dgm:prSet/>
      <dgm:spPr/>
      <dgm:t>
        <a:bodyPr/>
        <a:lstStyle/>
        <a:p>
          <a:pPr rtl="1"/>
          <a:endParaRPr lang="ar-EG"/>
        </a:p>
      </dgm:t>
    </dgm:pt>
    <dgm:pt modelId="{11B65FF9-6880-4B75-AABD-59DA6F3AC6A4}" type="pres">
      <dgm:prSet presAssocID="{E90798FB-4996-43E6-B0ED-CDDDC9C14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A7012-A2E7-4A0C-ADF4-B496F33E0921}" type="pres">
      <dgm:prSet presAssocID="{10FE2DA0-55C2-49F4-BDD3-905C7BABA2A5}" presName="parentText" presStyleLbl="node1" presStyleIdx="0" presStyleCnt="1" custLinFactNeighborY="-1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3EC29-3B06-424C-A5ED-B415888CBB86}" srcId="{E90798FB-4996-43E6-B0ED-CDDDC9C14CF0}" destId="{10FE2DA0-55C2-49F4-BDD3-905C7BABA2A5}" srcOrd="0" destOrd="0" parTransId="{FDB13E6F-D527-45FB-96EE-ABAA6E60A531}" sibTransId="{2613DBDC-D8DC-4652-912D-D1AA3B1A4F50}"/>
    <dgm:cxn modelId="{6AA305D9-67FA-4005-A2AF-3FFA8DFF978E}" type="presOf" srcId="{10FE2DA0-55C2-49F4-BDD3-905C7BABA2A5}" destId="{F54A7012-A2E7-4A0C-ADF4-B496F33E0921}" srcOrd="0" destOrd="0" presId="urn:microsoft.com/office/officeart/2005/8/layout/vList2"/>
    <dgm:cxn modelId="{EF986DA1-A3F0-4EC8-A14D-523E3285109F}" type="presOf" srcId="{E90798FB-4996-43E6-B0ED-CDDDC9C14CF0}" destId="{11B65FF9-6880-4B75-AABD-59DA6F3AC6A4}" srcOrd="0" destOrd="0" presId="urn:microsoft.com/office/officeart/2005/8/layout/vList2"/>
    <dgm:cxn modelId="{26BB25B1-064A-4501-892C-4852FC3FEECF}" type="presParOf" srcId="{11B65FF9-6880-4B75-AABD-59DA6F3AC6A4}" destId="{F54A7012-A2E7-4A0C-ADF4-B496F33E092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B8C51A-08A0-4FCA-8809-0249134BE19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B820B867-1FDC-4BDE-8948-825A347A6935}">
      <dgm:prSet/>
      <dgm:spPr/>
      <dgm:t>
        <a:bodyPr/>
        <a:lstStyle/>
        <a:p>
          <a:pPr rtl="0"/>
          <a:r>
            <a:rPr lang="en-US" b="1" dirty="0" smtClean="0"/>
            <a:t>To absorb this fact, here is a case study</a:t>
          </a:r>
          <a:endParaRPr lang="en-US" b="1" dirty="0"/>
        </a:p>
      </dgm:t>
    </dgm:pt>
    <dgm:pt modelId="{472619E5-E7F8-482A-B568-12458FF4E5AF}" type="parTrans" cxnId="{E76828EB-8C62-45AD-A58E-A99CB1175C0E}">
      <dgm:prSet/>
      <dgm:spPr/>
      <dgm:t>
        <a:bodyPr/>
        <a:lstStyle/>
        <a:p>
          <a:pPr rtl="1"/>
          <a:endParaRPr lang="ar-EG"/>
        </a:p>
      </dgm:t>
    </dgm:pt>
    <dgm:pt modelId="{7E2C9C62-8FFA-47DF-B277-1F532735C865}" type="sibTrans" cxnId="{E76828EB-8C62-45AD-A58E-A99CB1175C0E}">
      <dgm:prSet/>
      <dgm:spPr/>
      <dgm:t>
        <a:bodyPr/>
        <a:lstStyle/>
        <a:p>
          <a:pPr rtl="1"/>
          <a:endParaRPr lang="ar-EG"/>
        </a:p>
      </dgm:t>
    </dgm:pt>
    <dgm:pt modelId="{56FAACA1-C193-4CCB-AF62-B652B29C390E}" type="pres">
      <dgm:prSet presAssocID="{7CB8C51A-08A0-4FCA-8809-0249134BE1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FF9F5-1820-4043-BBB0-44C30F08ECB0}" type="pres">
      <dgm:prSet presAssocID="{B820B867-1FDC-4BDE-8948-825A347A6935}" presName="parentText" presStyleLbl="node1" presStyleIdx="0" presStyleCnt="1" custScaleX="90907" custScaleY="35001" custLinFactNeighborX="160" custLinFactNeighborY="221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E76828EB-8C62-45AD-A58E-A99CB1175C0E}" srcId="{7CB8C51A-08A0-4FCA-8809-0249134BE193}" destId="{B820B867-1FDC-4BDE-8948-825A347A6935}" srcOrd="0" destOrd="0" parTransId="{472619E5-E7F8-482A-B568-12458FF4E5AF}" sibTransId="{7E2C9C62-8FFA-47DF-B277-1F532735C865}"/>
    <dgm:cxn modelId="{DA95FE91-1C82-4B23-BD1D-A9832585B7CF}" type="presOf" srcId="{B820B867-1FDC-4BDE-8948-825A347A6935}" destId="{53DFF9F5-1820-4043-BBB0-44C30F08ECB0}" srcOrd="0" destOrd="0" presId="urn:microsoft.com/office/officeart/2005/8/layout/vList2"/>
    <dgm:cxn modelId="{BAC8C34A-3111-405F-A7C1-6D0EB024CD9B}" type="presOf" srcId="{7CB8C51A-08A0-4FCA-8809-0249134BE193}" destId="{56FAACA1-C193-4CCB-AF62-B652B29C390E}" srcOrd="0" destOrd="0" presId="urn:microsoft.com/office/officeart/2005/8/layout/vList2"/>
    <dgm:cxn modelId="{15A03171-C45F-4D04-B720-A842A24E7708}" type="presParOf" srcId="{56FAACA1-C193-4CCB-AF62-B652B29C390E}" destId="{53DFF9F5-1820-4043-BBB0-44C30F08ECB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A8C71-A655-43C6-B5B1-B50E56F98328}">
      <dsp:nvSpPr>
        <dsp:cNvPr id="0" name=""/>
        <dsp:cNvSpPr/>
      </dsp:nvSpPr>
      <dsp:spPr>
        <a:xfrm>
          <a:off x="0" y="0"/>
          <a:ext cx="7886700" cy="128864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Seed –A Horse of Hunger or Source of Life “1985”</a:t>
          </a:r>
          <a:endParaRPr lang="ar-EG" sz="2500" b="1" kern="1200" dirty="0">
            <a:solidFill>
              <a:srgbClr val="C00000"/>
            </a:solidFill>
          </a:endParaRPr>
        </a:p>
      </dsp:txBody>
      <dsp:txXfrm>
        <a:off x="62907" y="62907"/>
        <a:ext cx="7760886" cy="1162834"/>
      </dsp:txXfrm>
    </dsp:sp>
    <dsp:sp modelId="{C30A85BD-C250-474E-88C7-A744509C4202}">
      <dsp:nvSpPr>
        <dsp:cNvPr id="0" name=""/>
        <dsp:cNvSpPr/>
      </dsp:nvSpPr>
      <dsp:spPr>
        <a:xfrm>
          <a:off x="0" y="1193858"/>
          <a:ext cx="7886700" cy="102269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CC"/>
              </a:solidFill>
            </a:rPr>
            <a:t>Dr. Paul </a:t>
          </a:r>
          <a:r>
            <a:rPr lang="en-US" sz="2500" b="1" kern="1200" dirty="0" err="1" smtClean="0">
              <a:solidFill>
                <a:srgbClr val="0000CC"/>
              </a:solidFill>
            </a:rPr>
            <a:t>Neergaard</a:t>
          </a:r>
          <a:r>
            <a:rPr lang="en-US" sz="2500" kern="1200" dirty="0" smtClean="0">
              <a:solidFill>
                <a:srgbClr val="0000CC"/>
              </a:solidFill>
            </a:rPr>
            <a:t>, </a:t>
          </a:r>
          <a:r>
            <a:rPr lang="en-US" sz="2500" kern="1200" dirty="0" smtClean="0">
              <a:solidFill>
                <a:schemeClr val="tx1"/>
              </a:solidFill>
            </a:rPr>
            <a:t>The father of Seed-Pathology Science</a:t>
          </a:r>
          <a:endParaRPr lang="ar-EG" sz="2500" kern="1200" dirty="0">
            <a:solidFill>
              <a:schemeClr val="tx1"/>
            </a:solidFill>
          </a:endParaRPr>
        </a:p>
      </dsp:txBody>
      <dsp:txXfrm>
        <a:off x="49924" y="1243782"/>
        <a:ext cx="7786852" cy="9228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F253-5EC8-47E4-BD8E-501DB6C2560E}">
      <dsp:nvSpPr>
        <dsp:cNvPr id="0" name=""/>
        <dsp:cNvSpPr/>
      </dsp:nvSpPr>
      <dsp:spPr>
        <a:xfrm>
          <a:off x="0" y="0"/>
          <a:ext cx="4774623" cy="105534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bg2">
                  <a:lumMod val="10000"/>
                </a:schemeClr>
              </a:solidFill>
            </a:rPr>
            <a:t>Acknowledgments</a:t>
          </a:r>
          <a:endParaRPr lang="ar-EG" sz="4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1517" y="51517"/>
        <a:ext cx="4671589" cy="9523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1C003-2021-440D-A27F-127B603F54A7}">
      <dsp:nvSpPr>
        <dsp:cNvPr id="0" name=""/>
        <dsp:cNvSpPr/>
      </dsp:nvSpPr>
      <dsp:spPr>
        <a:xfrm rot="5400000">
          <a:off x="-273081" y="276380"/>
          <a:ext cx="1820540" cy="127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b="1" kern="1200" dirty="0"/>
        </a:p>
      </dsp:txBody>
      <dsp:txXfrm rot="-5400000">
        <a:off x="0" y="640488"/>
        <a:ext cx="1274378" cy="546162"/>
      </dsp:txXfrm>
    </dsp:sp>
    <dsp:sp modelId="{C372B023-987B-4505-BBFE-6F5AFA267854}">
      <dsp:nvSpPr>
        <dsp:cNvPr id="0" name=""/>
        <dsp:cNvSpPr/>
      </dsp:nvSpPr>
      <dsp:spPr>
        <a:xfrm rot="5400000">
          <a:off x="4317043" y="-3039365"/>
          <a:ext cx="1183351" cy="726868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b="1" kern="1200" dirty="0" smtClean="0">
              <a:latin typeface="+mn-lt"/>
            </a:rPr>
            <a:t>I would like to thank </a:t>
          </a:r>
          <a:r>
            <a:rPr lang="en-US" sz="2400" b="1" kern="1200" dirty="0" smtClean="0">
              <a:solidFill>
                <a:srgbClr val="FF0000"/>
              </a:solidFill>
              <a:latin typeface="+mn-lt"/>
            </a:rPr>
            <a:t>Dr. Khalid </a:t>
          </a:r>
          <a:r>
            <a:rPr lang="en-US" sz="2400" b="1" kern="1200" dirty="0" err="1" smtClean="0">
              <a:solidFill>
                <a:srgbClr val="FF0000"/>
              </a:solidFill>
              <a:latin typeface="+mn-lt"/>
            </a:rPr>
            <a:t>Ghoneem</a:t>
          </a:r>
          <a:r>
            <a:rPr lang="en-US" sz="2400" b="1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400" b="1" kern="1200" dirty="0" smtClean="0">
              <a:latin typeface="+mn-lt"/>
            </a:rPr>
            <a:t>for his efforts in compiling the data of our work.</a:t>
          </a:r>
          <a:endParaRPr lang="ar-EG" sz="2400" b="1" kern="1200" dirty="0" smtClean="0">
            <a:latin typeface="+mn-lt"/>
          </a:endParaRPr>
        </a:p>
      </dsp:txBody>
      <dsp:txXfrm rot="-5400000">
        <a:off x="1274379" y="61065"/>
        <a:ext cx="7210914" cy="1067819"/>
      </dsp:txXfrm>
    </dsp:sp>
    <dsp:sp modelId="{99B78DA5-C5BE-4612-AA20-5DC5AE0E57B8}">
      <dsp:nvSpPr>
        <dsp:cNvPr id="0" name=""/>
        <dsp:cNvSpPr/>
      </dsp:nvSpPr>
      <dsp:spPr>
        <a:xfrm rot="5400000">
          <a:off x="-273081" y="1905121"/>
          <a:ext cx="1820540" cy="127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3700" kern="1200" dirty="0"/>
        </a:p>
      </dsp:txBody>
      <dsp:txXfrm rot="-5400000">
        <a:off x="0" y="2269229"/>
        <a:ext cx="1274378" cy="546162"/>
      </dsp:txXfrm>
    </dsp:sp>
    <dsp:sp modelId="{50AE41AF-3979-4875-B194-F49DA2B79E6F}">
      <dsp:nvSpPr>
        <dsp:cNvPr id="0" name=""/>
        <dsp:cNvSpPr/>
      </dsp:nvSpPr>
      <dsp:spPr>
        <a:xfrm rot="5400000">
          <a:off x="4317043" y="-1410623"/>
          <a:ext cx="1183351" cy="726868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300" b="1" kern="1200" dirty="0" smtClean="0">
              <a:latin typeface="+mn-lt"/>
            </a:rPr>
            <a:t>My thanks also dedicated to </a:t>
          </a:r>
          <a:r>
            <a:rPr lang="en-US" sz="2300" b="1" kern="1200" dirty="0" smtClean="0">
              <a:solidFill>
                <a:srgbClr val="FF0000"/>
              </a:solidFill>
              <a:latin typeface="+mn-lt"/>
            </a:rPr>
            <a:t>Dr. Mohamed El-</a:t>
          </a:r>
          <a:r>
            <a:rPr lang="en-US" sz="2300" b="1" kern="1200" dirty="0" err="1" smtClean="0">
              <a:solidFill>
                <a:srgbClr val="FF0000"/>
              </a:solidFill>
              <a:latin typeface="+mn-lt"/>
            </a:rPr>
            <a:t>Metwally</a:t>
          </a:r>
          <a:r>
            <a:rPr lang="en-US" sz="2300" b="1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300" b="1" kern="1200" dirty="0" smtClean="0">
              <a:latin typeface="+mn-lt"/>
            </a:rPr>
            <a:t>for his assistance in preparing the presentation.</a:t>
          </a:r>
          <a:endParaRPr lang="ar-EG" sz="2300" kern="1200" dirty="0" smtClean="0">
            <a:latin typeface="+mn-lt"/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latin typeface="+mn-lt"/>
          </a:endParaRPr>
        </a:p>
      </dsp:txBody>
      <dsp:txXfrm rot="-5400000">
        <a:off x="1274379" y="1689807"/>
        <a:ext cx="7210914" cy="1067819"/>
      </dsp:txXfrm>
    </dsp:sp>
    <dsp:sp modelId="{486AA684-396E-49AE-8EC8-707117C71D96}">
      <dsp:nvSpPr>
        <dsp:cNvPr id="0" name=""/>
        <dsp:cNvSpPr/>
      </dsp:nvSpPr>
      <dsp:spPr>
        <a:xfrm rot="5400000">
          <a:off x="-273081" y="3533863"/>
          <a:ext cx="1820540" cy="127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3700" kern="1200" dirty="0"/>
        </a:p>
      </dsp:txBody>
      <dsp:txXfrm rot="-5400000">
        <a:off x="0" y="3897971"/>
        <a:ext cx="1274378" cy="546162"/>
      </dsp:txXfrm>
    </dsp:sp>
    <dsp:sp modelId="{64E7A46E-4047-44CE-B7A6-F348DFC79FB3}">
      <dsp:nvSpPr>
        <dsp:cNvPr id="0" name=""/>
        <dsp:cNvSpPr/>
      </dsp:nvSpPr>
      <dsp:spPr>
        <a:xfrm rot="5400000">
          <a:off x="4317043" y="218117"/>
          <a:ext cx="1183351" cy="726868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b="1" kern="1200" dirty="0" smtClean="0">
              <a:latin typeface="+mn-lt"/>
            </a:rPr>
            <a:t>Thanks to </a:t>
          </a:r>
          <a:r>
            <a:rPr lang="en-US" sz="2400" b="1" kern="1200" dirty="0" err="1" smtClean="0">
              <a:solidFill>
                <a:srgbClr val="FF0000"/>
              </a:solidFill>
              <a:latin typeface="+mn-lt"/>
            </a:rPr>
            <a:t>Wael</a:t>
          </a:r>
          <a:r>
            <a:rPr lang="en-US" sz="2400" b="1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+mn-lt"/>
            </a:rPr>
            <a:t>Elwakil</a:t>
          </a:r>
          <a:r>
            <a:rPr lang="en-US" sz="2400" b="1" kern="1200" dirty="0" smtClean="0">
              <a:latin typeface="+mn-lt"/>
            </a:rPr>
            <a:t>, </a:t>
          </a:r>
          <a:r>
            <a:rPr lang="en-US" sz="2200" b="1" i="1" kern="1200" dirty="0" smtClean="0">
              <a:latin typeface="+mn-lt"/>
            </a:rPr>
            <a:t>Doctor of Plant Medicine Student at University of Florida </a:t>
          </a:r>
          <a:r>
            <a:rPr lang="en-US" sz="2400" b="1" kern="1200" dirty="0" smtClean="0">
              <a:latin typeface="+mn-lt"/>
            </a:rPr>
            <a:t>for his reviews.</a:t>
          </a:r>
          <a:endParaRPr lang="ar-EG" sz="2400" b="1" kern="1200" dirty="0" smtClean="0">
            <a:latin typeface="+mn-lt"/>
          </a:endParaRPr>
        </a:p>
        <a:p>
          <a:pPr marL="228600" lvl="1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latin typeface="+mn-lt"/>
          </a:endParaRPr>
        </a:p>
      </dsp:txBody>
      <dsp:txXfrm rot="-5400000">
        <a:off x="1274379" y="3318547"/>
        <a:ext cx="7210914" cy="10678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3D74F-F56D-434D-887F-77C9FC1831E5}">
      <dsp:nvSpPr>
        <dsp:cNvPr id="0" name=""/>
        <dsp:cNvSpPr/>
      </dsp:nvSpPr>
      <dsp:spPr>
        <a:xfrm>
          <a:off x="0" y="89685"/>
          <a:ext cx="7886700" cy="1151279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C00000"/>
              </a:solidFill>
              <a:latin typeface="Baskerville Old Face" pitchFamily="18" charset="0"/>
            </a:rPr>
            <a:t>Thanks you for your attention</a:t>
          </a:r>
          <a:endParaRPr lang="ar-EG" sz="4800" b="1" kern="1200" dirty="0">
            <a:solidFill>
              <a:srgbClr val="C00000"/>
            </a:solidFill>
            <a:latin typeface="Baskerville Old Face" pitchFamily="18" charset="0"/>
          </a:endParaRPr>
        </a:p>
      </dsp:txBody>
      <dsp:txXfrm>
        <a:off x="56201" y="145886"/>
        <a:ext cx="7774298" cy="10388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0555-973E-4259-ABAE-472FB2188151}">
      <dsp:nvSpPr>
        <dsp:cNvPr id="0" name=""/>
        <dsp:cNvSpPr/>
      </dsp:nvSpPr>
      <dsp:spPr>
        <a:xfrm>
          <a:off x="0" y="487840"/>
          <a:ext cx="7886700" cy="12168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This presentation is available on the internet search for the title: </a:t>
          </a:r>
          <a:r>
            <a:rPr lang="en-US" sz="2000" b="1" u="sng" kern="1200" dirty="0" smtClean="0">
              <a:solidFill>
                <a:srgbClr val="0000CC"/>
              </a:solidFill>
            </a:rPr>
            <a:t>Seed Health Testing for Medicinal Plants is a Must: Case Studies Anise, Fennel, Fenugreek and Black Cumin </a:t>
          </a:r>
          <a:r>
            <a:rPr lang="en-US" sz="2000" b="1" u="sng" kern="1200" dirty="0" smtClean="0">
              <a:solidFill>
                <a:srgbClr val="0000CC"/>
              </a:solidFill>
            </a:rPr>
            <a:t>Seeds (</a:t>
          </a:r>
          <a:r>
            <a:rPr lang="en-US" sz="2000" b="1" u="sng" kern="1200" dirty="0" err="1" smtClean="0">
              <a:solidFill>
                <a:srgbClr val="0000CC"/>
              </a:solidFill>
            </a:rPr>
            <a:t>Presenetation</a:t>
          </a:r>
          <a:r>
            <a:rPr lang="en-US" sz="2000" b="1" u="sng" kern="1200" dirty="0" smtClean="0">
              <a:solidFill>
                <a:srgbClr val="0000CC"/>
              </a:solidFill>
            </a:rPr>
            <a:t>)</a:t>
          </a:r>
          <a:endParaRPr lang="ar-EG" sz="2000" b="1" u="sng" kern="1200" dirty="0" smtClean="0">
            <a:solidFill>
              <a:srgbClr val="0000CC"/>
            </a:solidFill>
          </a:endParaRPr>
        </a:p>
      </dsp:txBody>
      <dsp:txXfrm>
        <a:off x="59399" y="547239"/>
        <a:ext cx="77679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825F-6FFD-44DA-9BC4-96AF6BD25905}">
      <dsp:nvSpPr>
        <dsp:cNvPr id="0" name=""/>
        <dsp:cNvSpPr/>
      </dsp:nvSpPr>
      <dsp:spPr>
        <a:xfrm>
          <a:off x="0" y="73"/>
          <a:ext cx="3721677" cy="110331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rgbClr val="C00000"/>
              </a:solidFill>
            </a:rPr>
            <a:t>Background:</a:t>
          </a:r>
          <a:endParaRPr lang="ar-EG" sz="4600" kern="1200" dirty="0">
            <a:solidFill>
              <a:srgbClr val="C00000"/>
            </a:solidFill>
          </a:endParaRPr>
        </a:p>
      </dsp:txBody>
      <dsp:txXfrm>
        <a:off x="53859" y="53932"/>
        <a:ext cx="3613959" cy="995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7012-A2E7-4A0C-ADF4-B496F33E0921}">
      <dsp:nvSpPr>
        <dsp:cNvPr id="0" name=""/>
        <dsp:cNvSpPr/>
      </dsp:nvSpPr>
      <dsp:spPr>
        <a:xfrm>
          <a:off x="0" y="1926"/>
          <a:ext cx="324195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1</a:t>
          </a:r>
          <a:r>
            <a:rPr lang="en-US" sz="3200" b="1" i="0" kern="1200" baseline="30000" dirty="0" smtClean="0"/>
            <a:t>st</a:t>
          </a:r>
          <a:r>
            <a:rPr lang="en-US" sz="3200" b="1" i="0" kern="1200" baseline="0" dirty="0" smtClean="0"/>
            <a:t> Statement</a:t>
          </a:r>
          <a:endParaRPr lang="en-US" sz="3200" b="0" i="0" kern="1200" baseline="0" dirty="0"/>
        </a:p>
      </dsp:txBody>
      <dsp:txXfrm>
        <a:off x="37467" y="39393"/>
        <a:ext cx="3167021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7012-A2E7-4A0C-ADF4-B496F33E0921}">
      <dsp:nvSpPr>
        <dsp:cNvPr id="0" name=""/>
        <dsp:cNvSpPr/>
      </dsp:nvSpPr>
      <dsp:spPr>
        <a:xfrm>
          <a:off x="0" y="203460"/>
          <a:ext cx="645539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kern="1200" baseline="0" dirty="0" smtClean="0"/>
            <a:t>2</a:t>
          </a:r>
          <a:r>
            <a:rPr lang="en-US" sz="3000" b="1" i="0" kern="1200" baseline="30000" dirty="0" smtClean="0"/>
            <a:t>nd</a:t>
          </a:r>
          <a:r>
            <a:rPr lang="en-US" sz="3000" b="1" i="0" kern="1200" baseline="0" dirty="0" smtClean="0"/>
            <a:t> Statement: Seed Pathology Science</a:t>
          </a:r>
          <a:endParaRPr lang="en-US" sz="3000" b="0" i="0" kern="1200" baseline="0" dirty="0"/>
        </a:p>
      </dsp:txBody>
      <dsp:txXfrm>
        <a:off x="35125" y="238585"/>
        <a:ext cx="6385144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7012-A2E7-4A0C-ADF4-B496F33E0921}">
      <dsp:nvSpPr>
        <dsp:cNvPr id="0" name=""/>
        <dsp:cNvSpPr/>
      </dsp:nvSpPr>
      <dsp:spPr>
        <a:xfrm>
          <a:off x="0" y="1926"/>
          <a:ext cx="214744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Examples</a:t>
          </a:r>
          <a:endParaRPr lang="en-US" sz="3200" b="0" i="0" kern="1200" baseline="0" dirty="0"/>
        </a:p>
      </dsp:txBody>
      <dsp:txXfrm>
        <a:off x="37467" y="39393"/>
        <a:ext cx="2072511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7012-A2E7-4A0C-ADF4-B496F33E0921}">
      <dsp:nvSpPr>
        <dsp:cNvPr id="0" name=""/>
        <dsp:cNvSpPr/>
      </dsp:nvSpPr>
      <dsp:spPr>
        <a:xfrm>
          <a:off x="0" y="1926"/>
          <a:ext cx="324195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3</a:t>
          </a:r>
          <a:r>
            <a:rPr lang="en-US" sz="3200" b="1" i="0" kern="1200" baseline="30000" dirty="0" smtClean="0"/>
            <a:t>rd</a:t>
          </a:r>
          <a:r>
            <a:rPr lang="en-US" sz="3200" b="1" i="0" kern="1200" baseline="0" dirty="0" smtClean="0"/>
            <a:t> Statement</a:t>
          </a:r>
          <a:endParaRPr lang="en-US" sz="3200" b="0" i="0" kern="1200" baseline="0" dirty="0"/>
        </a:p>
      </dsp:txBody>
      <dsp:txXfrm>
        <a:off x="37467" y="39393"/>
        <a:ext cx="3167021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7012-A2E7-4A0C-ADF4-B496F33E0921}">
      <dsp:nvSpPr>
        <dsp:cNvPr id="0" name=""/>
        <dsp:cNvSpPr/>
      </dsp:nvSpPr>
      <dsp:spPr>
        <a:xfrm>
          <a:off x="0" y="1926"/>
          <a:ext cx="324195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4</a:t>
          </a:r>
          <a:r>
            <a:rPr lang="en-US" sz="3200" b="1" i="0" kern="1200" baseline="30000" dirty="0" smtClean="0"/>
            <a:t>th</a:t>
          </a:r>
          <a:r>
            <a:rPr lang="en-US" sz="3200" b="1" i="0" kern="1200" baseline="0" dirty="0" smtClean="0"/>
            <a:t> Statement</a:t>
          </a:r>
          <a:endParaRPr lang="en-US" sz="3200" b="0" i="0" kern="1200" baseline="0" dirty="0"/>
        </a:p>
      </dsp:txBody>
      <dsp:txXfrm>
        <a:off x="37467" y="39393"/>
        <a:ext cx="3167021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7012-A2E7-4A0C-ADF4-B496F33E0921}">
      <dsp:nvSpPr>
        <dsp:cNvPr id="0" name=""/>
        <dsp:cNvSpPr/>
      </dsp:nvSpPr>
      <dsp:spPr>
        <a:xfrm>
          <a:off x="0" y="0"/>
          <a:ext cx="324195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5</a:t>
          </a:r>
          <a:r>
            <a:rPr lang="en-US" sz="3200" b="1" i="0" kern="1200" baseline="30000" dirty="0" smtClean="0"/>
            <a:t>th</a:t>
          </a:r>
          <a:r>
            <a:rPr lang="en-US" sz="3200" b="1" i="0" kern="1200" baseline="0" dirty="0" smtClean="0"/>
            <a:t> Statement</a:t>
          </a:r>
          <a:endParaRPr lang="en-US" sz="3200" b="0" i="0" kern="1200" baseline="0" dirty="0"/>
        </a:p>
      </dsp:txBody>
      <dsp:txXfrm>
        <a:off x="37467" y="37467"/>
        <a:ext cx="3167021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31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88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0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6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86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5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5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6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261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85BA-B670-43D6-90F1-FD432DB21E1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1A4F-8BC8-498D-9B98-7A885CF67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wakil@mans.edu.e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66" y="313765"/>
            <a:ext cx="8671314" cy="1920892"/>
          </a:xfrm>
        </p:spPr>
        <p:txBody>
          <a:bodyPr anchor="ctr">
            <a:no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Seed 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Health Testing for 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Medicinal 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Plants is a Must: 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Case Studies 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Anise, 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Fennel, Fenugreek 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Black Cumin 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Seeds</a:t>
            </a:r>
            <a:endParaRPr lang="en-US" sz="3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29" y="2634051"/>
            <a:ext cx="7997049" cy="312699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Mohamed A.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Elwakil</a:t>
            </a:r>
            <a:endParaRPr lang="en-US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Prof. Emeritus of Plant Pathology, Mansoura Univ.,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El-Mansoura, Egypt, 35516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Web: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2"/>
              </a:rPr>
              <a:t>mwakil.net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2"/>
              </a:rPr>
              <a:t>mawakil@mans.edu.eg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ICPS 2015, Dubai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0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39491" y="5430982"/>
            <a:ext cx="6272609" cy="1025236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Fig. 5: H.C.</a:t>
            </a:r>
            <a:r>
              <a:rPr lang="en-US" alt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Verticillium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dahliae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 fenugreek seed.</a:t>
            </a:r>
            <a:endParaRPr lang="en-US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852636"/>
            <a:ext cx="3098801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91" y="852636"/>
            <a:ext cx="2990058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25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728" y="1775012"/>
            <a:ext cx="7395883" cy="2904564"/>
          </a:xfrm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Identification of most common mycotoxins produced by</a:t>
            </a:r>
            <a:b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seed-borne fungi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77100" y="166260"/>
          <a:ext cx="3241955" cy="7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059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23396" y="439267"/>
            <a:ext cx="6123825" cy="5981792"/>
            <a:chOff x="2153" y="2434"/>
            <a:chExt cx="7342" cy="11367"/>
          </a:xfrm>
        </p:grpSpPr>
        <p:cxnSp>
          <p:nvCxnSpPr>
            <p:cNvPr id="1027" name="AutoShape 3"/>
            <p:cNvCxnSpPr>
              <a:cxnSpLocks noChangeShapeType="1"/>
              <a:stCxn id="1029" idx="0"/>
            </p:cNvCxnSpPr>
            <p:nvPr/>
          </p:nvCxnSpPr>
          <p:spPr bwMode="auto">
            <a:xfrm>
              <a:off x="5943" y="2434"/>
              <a:ext cx="79" cy="10886"/>
            </a:xfrm>
            <a:prstGeom prst="straightConnector1">
              <a:avLst/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</p:spPr>
        </p:cxn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6531780">
              <a:off x="6870" y="1551"/>
              <a:ext cx="665" cy="2461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4232939">
              <a:off x="4315" y="1507"/>
              <a:ext cx="665" cy="260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7181" y="3435"/>
              <a:ext cx="19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Ochratoxin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2153" y="3525"/>
              <a:ext cx="3015" cy="6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Aflatoxins (B1, B2, G1, G2)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6531780">
              <a:off x="6920" y="3516"/>
              <a:ext cx="665" cy="2461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4232939">
              <a:off x="4315" y="3472"/>
              <a:ext cx="665" cy="260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7235" y="5400"/>
              <a:ext cx="19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Zearalenone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628" y="5490"/>
              <a:ext cx="207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Cladosporin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 rot="6531780">
              <a:off x="6920" y="5631"/>
              <a:ext cx="665" cy="2461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 rot="4232939">
              <a:off x="4315" y="5587"/>
              <a:ext cx="665" cy="260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6945" y="7515"/>
              <a:ext cx="255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Trichothecenes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(TCs)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2665" y="7605"/>
              <a:ext cx="19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Fumonisins B1, B2 </a:t>
              </a: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 rot="6531780">
              <a:off x="6920" y="7787"/>
              <a:ext cx="665" cy="2461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4232939">
              <a:off x="4315" y="7743"/>
              <a:ext cx="665" cy="260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7149" y="9671"/>
              <a:ext cx="213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Patulin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654" y="9761"/>
              <a:ext cx="19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Emodin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rot="6531780">
              <a:off x="6920" y="9847"/>
              <a:ext cx="665" cy="2461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 rot="4232939">
              <a:off x="4315" y="9803"/>
              <a:ext cx="665" cy="260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ar-EG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7214" y="11731"/>
              <a:ext cx="19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Satratoxins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, F,G,H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2644" y="11821"/>
              <a:ext cx="19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Citrinin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4412" y="12926"/>
              <a:ext cx="3222" cy="8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Mycotoxins tree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233" y="1454726"/>
            <a:ext cx="7915702" cy="164931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When using medicinal seeds infested or infected with seed-borne fungi able to produce toxins in our daily diets or medications, acute and chronic effects may occur including: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409" y="3520985"/>
            <a:ext cx="6858000" cy="246744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Hepatotoxicity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/>
            <a:endParaRPr lang="en-US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Teratogenicity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Mutagenicity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77100" y="166260"/>
          <a:ext cx="3241955" cy="7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620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50878"/>
            <a:ext cx="6858000" cy="128537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Resulting in: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048" y="2501253"/>
            <a:ext cx="4369893" cy="2796074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Hepatitis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Hemorrhage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Immunosuppression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Hepatic carcinoma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Esophageal cancer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Kidney failure</a:t>
            </a:r>
          </a:p>
        </p:txBody>
      </p:sp>
    </p:spTree>
    <p:extLst>
      <p:ext uri="{BB962C8B-B14F-4D97-AF65-F5344CB8AC3E}">
        <p14:creationId xmlns="" xmlns:p14="http://schemas.microsoft.com/office/powerpoint/2010/main" val="40531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914593" y="997534"/>
            <a:ext cx="7744750" cy="5541817"/>
            <a:chOff x="1353" y="2730"/>
            <a:chExt cx="9374" cy="7875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 rot="16200000" flipH="1">
              <a:off x="4679" y="5294"/>
              <a:ext cx="2451" cy="551"/>
            </a:xfrm>
            <a:prstGeom prst="straightConnector1">
              <a:avLst/>
            </a:prstGeom>
            <a:noFill/>
            <a:ln w="38100">
              <a:solidFill>
                <a:srgbClr val="0F243E"/>
              </a:solidFill>
              <a:round/>
              <a:headEnd/>
              <a:tailEnd type="triangle" w="med" len="med"/>
            </a:ln>
          </p:spPr>
        </p:cxn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6699" y="3792"/>
              <a:ext cx="2880" cy="5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Cephalosporium </a:t>
              </a: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3559" y="3752"/>
              <a:ext cx="2790" cy="5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Trichoderma </a:t>
              </a: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2514" y="2730"/>
              <a:ext cx="6930" cy="8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Seed-borne fungi and toxin they produce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 rot="5400000">
              <a:off x="5537" y="5007"/>
              <a:ext cx="2161" cy="874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</p:spPr>
        </p:cxn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4305" y="6756"/>
              <a:ext cx="3677" cy="254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Trichothecenes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T-2</a:t>
              </a:r>
            </a:p>
            <a:p>
              <a:pPr marL="0" marR="0" lvl="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Nevalenol</a:t>
              </a:r>
              <a:endParaRPr lang="en-US" sz="1400" b="1" dirty="0" smtClean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Vomitoxin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(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Deoxynivalenol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)</a:t>
              </a:r>
            </a:p>
            <a:p>
              <a:pPr marL="0" marR="0" lvl="1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Anguidine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(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Diacetoxyscipenol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)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7986" y="4609"/>
              <a:ext cx="1995" cy="6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Fusarium </a:t>
              </a: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8012" y="5615"/>
              <a:ext cx="2715" cy="57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Verticillium</a:t>
              </a: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porium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1722" y="4462"/>
              <a:ext cx="2510" cy="5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Stachybotrys</a:t>
              </a: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1606" y="5137"/>
              <a:ext cx="2580" cy="5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Myrothecium </a:t>
              </a: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1353" y="5886"/>
              <a:ext cx="2760" cy="57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Trichothecium </a:t>
              </a: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2700" y="9690"/>
              <a:ext cx="6930" cy="9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Powerful inhibitors of protein synthesis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 rot="10800000" flipV="1">
              <a:off x="6180" y="5033"/>
              <a:ext cx="1830" cy="1492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 rot="10800000" flipV="1">
              <a:off x="6180" y="6077"/>
              <a:ext cx="1813" cy="448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</p:spPr>
        </p:cxnSp>
        <p:cxnSp>
          <p:nvCxnSpPr>
            <p:cNvPr id="2065" name="AutoShape 17"/>
            <p:cNvCxnSpPr>
              <a:cxnSpLocks noChangeShapeType="1"/>
              <a:stCxn id="2059" idx="3"/>
            </p:cNvCxnSpPr>
            <p:nvPr/>
          </p:nvCxnSpPr>
          <p:spPr bwMode="auto">
            <a:xfrm>
              <a:off x="4232" y="4724"/>
              <a:ext cx="1918" cy="1786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>
              <a:off x="4170" y="5526"/>
              <a:ext cx="2010" cy="999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>
              <a:off x="4086" y="6254"/>
              <a:ext cx="2094" cy="271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</p:spPr>
        </p:cxnSp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>
              <a:off x="6165" y="9315"/>
              <a:ext cx="1" cy="351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21" name="Diagram 20"/>
          <p:cNvGraphicFramePr/>
          <p:nvPr/>
        </p:nvGraphicFramePr>
        <p:xfrm>
          <a:off x="277100" y="124695"/>
          <a:ext cx="3241955" cy="7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640896" y="138550"/>
            <a:ext cx="2147445" cy="767520"/>
            <a:chOff x="0" y="1926"/>
            <a:chExt cx="2147445" cy="767520"/>
          </a:xfrm>
        </p:grpSpPr>
        <p:sp>
          <p:nvSpPr>
            <p:cNvPr id="33" name="Rounded Rectangle 32"/>
            <p:cNvSpPr/>
            <p:nvPr/>
          </p:nvSpPr>
          <p:spPr>
            <a:xfrm>
              <a:off x="0" y="1926"/>
              <a:ext cx="214744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7467" y="39393"/>
              <a:ext cx="207251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Example 1</a:t>
              </a:r>
              <a:endParaRPr lang="en-US" sz="3200" b="0" i="0" kern="12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1634836" y="1102879"/>
            <a:ext cx="5971309" cy="4840720"/>
            <a:chOff x="3310" y="3875"/>
            <a:chExt cx="6530" cy="6655"/>
          </a:xfrm>
        </p:grpSpPr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3310" y="3875"/>
              <a:ext cx="6530" cy="6655"/>
              <a:chOff x="3310" y="3875"/>
              <a:chExt cx="6530" cy="6655"/>
            </a:xfrm>
          </p:grpSpPr>
          <p:sp>
            <p:nvSpPr>
              <p:cNvPr id="3095" name="Text Box 23"/>
              <p:cNvSpPr txBox="1">
                <a:spLocks noChangeArrowheads="1"/>
              </p:cNvSpPr>
              <p:nvPr/>
            </p:nvSpPr>
            <p:spPr bwMode="auto">
              <a:xfrm>
                <a:off x="4816" y="5850"/>
                <a:ext cx="3705" cy="2544"/>
              </a:xfrm>
              <a:prstGeom prst="rect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Aflatoxins</a:t>
                </a:r>
              </a:p>
              <a:p>
                <a:pPr marL="0" marR="0" lvl="1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rgbClr val="C00000"/>
                  </a:buClr>
                  <a:buSzTx/>
                  <a:buFont typeface="Symbol" pitchFamily="18" charset="2"/>
                  <a:buChar char="·"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B1</a:t>
                </a:r>
              </a:p>
              <a:p>
                <a:pPr marL="0" marR="0" lvl="1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rgbClr val="C00000"/>
                  </a:buClr>
                  <a:buSzTx/>
                  <a:buFont typeface="Symbol" pitchFamily="18" charset="2"/>
                  <a:buChar char="·"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B2</a:t>
                </a:r>
                <a:endParaRPr lang="en-US" sz="1400" b="1" dirty="0" smtClean="0">
                  <a:solidFill>
                    <a:srgbClr val="C00000"/>
                  </a:solidFill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1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rgbClr val="C00000"/>
                  </a:buClr>
                  <a:buSzTx/>
                  <a:buFont typeface="Symbol" pitchFamily="18" charset="2"/>
                  <a:buChar char="·"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G1</a:t>
                </a:r>
                <a:endParaRPr lang="en-US" sz="1400" b="1" dirty="0" smtClean="0">
                  <a:solidFill>
                    <a:srgbClr val="C00000"/>
                  </a:solidFill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1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rgbClr val="C00000"/>
                  </a:buClr>
                  <a:buSzTx/>
                  <a:buFont typeface="Symbol" pitchFamily="18" charset="2"/>
                  <a:buChar char="·"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G2</a:t>
                </a:r>
                <a:endParaRPr kumimoji="0" lang="ar-EG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96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6825" y="4415"/>
                <a:ext cx="1680" cy="1435"/>
              </a:xfrm>
              <a:prstGeom prst="straightConnector1">
                <a:avLst/>
              </a:prstGeom>
              <a:noFill/>
              <a:ln w="38100">
                <a:solidFill>
                  <a:srgbClr val="0F243E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97" name="AutoShape 25"/>
              <p:cNvCxnSpPr>
                <a:cxnSpLocks noChangeShapeType="1"/>
              </p:cNvCxnSpPr>
              <p:nvPr/>
            </p:nvCxnSpPr>
            <p:spPr bwMode="auto">
              <a:xfrm>
                <a:off x="4704" y="4415"/>
                <a:ext cx="1994" cy="1435"/>
              </a:xfrm>
              <a:prstGeom prst="straightConnector1">
                <a:avLst/>
              </a:prstGeom>
              <a:noFill/>
              <a:ln w="38100">
                <a:solidFill>
                  <a:srgbClr val="0F243E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098" name="AutoShape 26"/>
              <p:cNvSpPr>
                <a:spLocks noChangeArrowheads="1"/>
              </p:cNvSpPr>
              <p:nvPr/>
            </p:nvSpPr>
            <p:spPr bwMode="auto">
              <a:xfrm>
                <a:off x="6960" y="3875"/>
                <a:ext cx="2880" cy="54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1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Aspergillus flavus</a:t>
                </a:r>
                <a:endParaRPr kumimoji="0" lang="ar-E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9" name="AutoShape 27"/>
              <p:cNvSpPr>
                <a:spLocks noChangeArrowheads="1"/>
              </p:cNvSpPr>
              <p:nvPr/>
            </p:nvSpPr>
            <p:spPr bwMode="auto">
              <a:xfrm>
                <a:off x="3310" y="3875"/>
                <a:ext cx="3125" cy="54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1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Aspergillus</a:t>
                </a:r>
                <a:r>
                  <a:rPr kumimoji="0" 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400" b="1" i="1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parasiticus</a:t>
                </a:r>
                <a:endParaRPr kumimoji="0" lang="ar-EG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>
                <a:off x="4921" y="8745"/>
                <a:ext cx="3480" cy="178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Aflatoxicosis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Carcinogenic</a:t>
                </a:r>
                <a:endParaRPr kumimoji="0" lang="ar-E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101" name="AutoShape 29"/>
            <p:cNvCxnSpPr>
              <a:cxnSpLocks noChangeShapeType="1"/>
            </p:cNvCxnSpPr>
            <p:nvPr/>
          </p:nvCxnSpPr>
          <p:spPr bwMode="auto">
            <a:xfrm>
              <a:off x="6735" y="8394"/>
              <a:ext cx="0" cy="351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0"/>
          <p:cNvGrpSpPr/>
          <p:nvPr/>
        </p:nvGrpSpPr>
        <p:grpSpPr>
          <a:xfrm>
            <a:off x="3654747" y="138550"/>
            <a:ext cx="2147445" cy="767520"/>
            <a:chOff x="8965" y="1926"/>
            <a:chExt cx="2147445" cy="767520"/>
          </a:xfrm>
        </p:grpSpPr>
        <p:sp>
          <p:nvSpPr>
            <p:cNvPr id="12" name="Rounded Rectangle 11"/>
            <p:cNvSpPr/>
            <p:nvPr/>
          </p:nvSpPr>
          <p:spPr>
            <a:xfrm>
              <a:off x="8965" y="1926"/>
              <a:ext cx="214744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7467" y="39393"/>
              <a:ext cx="207251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Example 2</a:t>
              </a:r>
              <a:endParaRPr lang="en-US" sz="3200" b="0" i="0" kern="12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246910" y="1198131"/>
            <a:ext cx="6525490" cy="5216525"/>
            <a:chOff x="2935" y="3620"/>
            <a:chExt cx="6665" cy="8215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4576" y="10050"/>
              <a:ext cx="3600" cy="17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Ochratoxicosis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Human Carcinogen</a:t>
              </a:r>
              <a:endParaRPr kumimoji="0" lang="ar-EG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6375" y="9690"/>
              <a:ext cx="0" cy="351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4521" y="8241"/>
              <a:ext cx="3705" cy="1449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Ochratoxins</a:t>
              </a:r>
              <a:endParaRPr lang="en-US" sz="2000" b="1" dirty="0" smtClean="0">
                <a:solidFill>
                  <a:srgbClr val="000066"/>
                </a:solidFill>
                <a:latin typeface="Calibri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Ochratoxin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A</a:t>
              </a:r>
              <a:endParaRPr kumimoji="0" lang="ar-E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 flipH="1">
              <a:off x="6345" y="5535"/>
              <a:ext cx="1696" cy="1425"/>
            </a:xfrm>
            <a:prstGeom prst="straightConnector1">
              <a:avLst/>
            </a:prstGeom>
            <a:noFill/>
            <a:ln w="38100">
              <a:solidFill>
                <a:srgbClr val="0F243E"/>
              </a:solidFill>
              <a:round/>
              <a:headEnd/>
              <a:tailEnd type="triangle" w="med" len="med"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>
              <a:off x="4485" y="5495"/>
              <a:ext cx="1860" cy="1465"/>
            </a:xfrm>
            <a:prstGeom prst="straightConnector1">
              <a:avLst/>
            </a:prstGeom>
            <a:noFill/>
            <a:ln w="38100">
              <a:solidFill>
                <a:srgbClr val="0F243E"/>
              </a:solidFill>
              <a:round/>
              <a:headEnd/>
              <a:tailEnd type="triangle" w="med" len="med"/>
            </a:ln>
          </p:spPr>
        </p:cxn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6475" y="3620"/>
              <a:ext cx="3125" cy="18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Aspergillus</a:t>
              </a: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1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00206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(</a:t>
              </a: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A. 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ochraceus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)</a:t>
              </a:r>
              <a:endParaRPr lang="en-US" sz="1400" b="1" i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1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00206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(</a:t>
              </a: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A. 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niger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)</a:t>
              </a: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935" y="3645"/>
              <a:ext cx="3125" cy="18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i="1" dirty="0" err="1" smtClean="0">
                  <a:solidFill>
                    <a:srgbClr val="00206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Penicillium</a:t>
              </a:r>
              <a:r>
                <a:rPr lang="en-US" sz="1600" b="1" i="1" dirty="0" smtClean="0">
                  <a:solidFill>
                    <a:srgbClr val="00206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00206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spp.</a:t>
              </a:r>
            </a:p>
            <a:p>
              <a:pPr marL="0" marR="0" lvl="1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00206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(</a:t>
              </a: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P. 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verrucosum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)</a:t>
              </a:r>
              <a:endParaRPr lang="en-US" sz="1400" b="1" i="1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1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00206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(</a:t>
              </a: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P. 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carbonarius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)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4811" y="6960"/>
              <a:ext cx="3125" cy="81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Ubiquitous</a:t>
              </a:r>
              <a:endParaRPr kumimoji="0" lang="ar-EG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6376" y="7770"/>
              <a:ext cx="0" cy="471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"/>
          <p:cNvGrpSpPr/>
          <p:nvPr/>
        </p:nvGrpSpPr>
        <p:grpSpPr>
          <a:xfrm>
            <a:off x="3468937" y="213528"/>
            <a:ext cx="2147445" cy="767520"/>
            <a:chOff x="0" y="1926"/>
            <a:chExt cx="2147445" cy="76752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1926"/>
              <a:ext cx="214744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7467" y="39393"/>
              <a:ext cx="207251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Example 3</a:t>
              </a:r>
              <a:endParaRPr lang="en-US" sz="3200" b="0" i="0" kern="1200" baseline="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468580" y="1565571"/>
            <a:ext cx="6137564" cy="4655126"/>
            <a:chOff x="3175" y="5010"/>
            <a:chExt cx="6665" cy="5220"/>
          </a:xfrm>
        </p:grpSpPr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>
              <a:off x="3960" y="8691"/>
              <a:ext cx="5040" cy="15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Estrogenic Syndrome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Potent estrogenic metabolite</a:t>
              </a:r>
              <a:endParaRPr kumimoji="0" lang="ar-EG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4" name="AutoShape 14"/>
            <p:cNvCxnSpPr>
              <a:cxnSpLocks noChangeShapeType="1"/>
            </p:cNvCxnSpPr>
            <p:nvPr/>
          </p:nvCxnSpPr>
          <p:spPr bwMode="auto">
            <a:xfrm>
              <a:off x="6427" y="8239"/>
              <a:ext cx="0" cy="351"/>
            </a:xfrm>
            <a:prstGeom prst="straightConnector1">
              <a:avLst/>
            </a:prstGeom>
            <a:noFill/>
            <a:ln w="38100">
              <a:solidFill>
                <a:srgbClr val="243F60"/>
              </a:solidFill>
              <a:round/>
              <a:headEnd/>
              <a:tailEnd type="triangle" w="med" len="med"/>
            </a:ln>
          </p:spPr>
        </p:cxn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5102" y="7365"/>
              <a:ext cx="2670" cy="77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Zearalenone</a:t>
              </a:r>
              <a:endParaRPr kumimoji="0" lang="ar-E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6" name="AutoShape 16"/>
            <p:cNvCxnSpPr>
              <a:cxnSpLocks noChangeShapeType="1"/>
            </p:cNvCxnSpPr>
            <p:nvPr/>
          </p:nvCxnSpPr>
          <p:spPr bwMode="auto">
            <a:xfrm flipH="1">
              <a:off x="6448" y="5775"/>
              <a:ext cx="1833" cy="1521"/>
            </a:xfrm>
            <a:prstGeom prst="straightConnector1">
              <a:avLst/>
            </a:prstGeom>
            <a:noFill/>
            <a:ln w="38100">
              <a:solidFill>
                <a:srgbClr val="0F243E"/>
              </a:solidFill>
              <a:round/>
              <a:headEnd/>
              <a:tailEnd type="triangle" w="med" len="med"/>
            </a:ln>
          </p:spPr>
        </p:cxnSp>
        <p:cxnSp>
          <p:nvCxnSpPr>
            <p:cNvPr id="5137" name="AutoShape 17"/>
            <p:cNvCxnSpPr>
              <a:cxnSpLocks noChangeShapeType="1"/>
            </p:cNvCxnSpPr>
            <p:nvPr/>
          </p:nvCxnSpPr>
          <p:spPr bwMode="auto">
            <a:xfrm>
              <a:off x="4725" y="5735"/>
              <a:ext cx="1713" cy="1571"/>
            </a:xfrm>
            <a:prstGeom prst="straightConnector1">
              <a:avLst/>
            </a:prstGeom>
            <a:noFill/>
            <a:ln w="38100">
              <a:solidFill>
                <a:srgbClr val="0F243E"/>
              </a:solidFill>
              <a:round/>
              <a:headEnd/>
              <a:tailEnd type="triangle" w="med" len="med"/>
            </a:ln>
          </p:spPr>
        </p:cxn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6715" y="5010"/>
              <a:ext cx="3125" cy="7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Gibberella </a:t>
              </a: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3175" y="5010"/>
              <a:ext cx="3125" cy="7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Fusarium </a:t>
              </a: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spp.</a:t>
              </a:r>
              <a:endParaRPr kumimoji="0" lang="ar-EG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3389" y="336588"/>
            <a:ext cx="2147445" cy="767520"/>
            <a:chOff x="0" y="1926"/>
            <a:chExt cx="2147445" cy="767520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926"/>
              <a:ext cx="214744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7467" y="39393"/>
              <a:ext cx="207251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Example 4</a:t>
              </a:r>
              <a:endParaRPr lang="en-US" sz="3200" b="0" i="0" kern="1200" baseline="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139" y="878959"/>
            <a:ext cx="8797636" cy="170287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seed health testing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must?</a:t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Yes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1" y="2797783"/>
            <a:ext cx="8589818" cy="180109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Because</a:t>
            </a:r>
          </a:p>
          <a:p>
            <a:endParaRPr lang="en-US" sz="1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one or more fungus of potential to produce toxins are present on or in seeds, serious implications for human health will, for sure, occur.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3436" y="107576"/>
            <a:ext cx="3241955" cy="767520"/>
            <a:chOff x="143436" y="107576"/>
            <a:chExt cx="3241955" cy="767520"/>
          </a:xfrm>
        </p:grpSpPr>
        <p:sp>
          <p:nvSpPr>
            <p:cNvPr id="5" name="Rounded Rectangle 4"/>
            <p:cNvSpPr/>
            <p:nvPr/>
          </p:nvSpPr>
          <p:spPr>
            <a:xfrm>
              <a:off x="143436" y="107576"/>
              <a:ext cx="324195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80903" y="154009"/>
              <a:ext cx="316702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6</a:t>
              </a:r>
              <a:r>
                <a:rPr lang="en-US" sz="3200" b="1" i="0" kern="1200" baseline="30000" dirty="0" smtClean="0"/>
                <a:t>th</a:t>
              </a:r>
              <a:r>
                <a:rPr lang="en-US" sz="3200" b="1" i="0" kern="1200" baseline="0" dirty="0" smtClean="0"/>
                <a:t> Statement</a:t>
              </a:r>
              <a:endParaRPr lang="en-US" sz="3200" b="0" i="0" kern="1200" baseline="0" dirty="0"/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>
          <a:xfrm>
            <a:off x="332509" y="4812408"/>
            <a:ext cx="8631382" cy="162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 far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Seed-borne fungi should be a component of the integrated commodity management program of the drug industry.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3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7614" y="1172819"/>
          <a:ext cx="7886700" cy="318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28650" y="185017"/>
          <a:ext cx="3721677" cy="110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967" y="3661010"/>
            <a:ext cx="1925782" cy="2614274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90782" y="3683669"/>
            <a:ext cx="2064327" cy="2618510"/>
          </a:xfrm>
          <a:prstGeom prst="rect">
            <a:avLst/>
          </a:prstGeom>
        </p:spPr>
      </p:pic>
      <p:pic>
        <p:nvPicPr>
          <p:cNvPr id="8" name="Picture 7" descr="neergaar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2081" y="3674690"/>
            <a:ext cx="2130275" cy="260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50878"/>
            <a:ext cx="6858000" cy="941695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Present Status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88" y="2493493"/>
            <a:ext cx="6451266" cy="3099013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Lack of interest from the Drug industry.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Lack of Awareness of care given about Medicinal Seed Health Testing. 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330" y="206188"/>
            <a:ext cx="3241955" cy="767520"/>
            <a:chOff x="0" y="0"/>
            <a:chExt cx="3241955" cy="76752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324195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7467" y="37467"/>
              <a:ext cx="316702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7</a:t>
              </a:r>
              <a:r>
                <a:rPr lang="en-US" sz="3200" b="1" i="0" kern="1200" baseline="30000" dirty="0" smtClean="0"/>
                <a:t>th</a:t>
              </a:r>
              <a:r>
                <a:rPr lang="en-US" sz="3200" b="1" i="0" kern="1200" baseline="0" dirty="0" smtClean="0"/>
                <a:t> Statement</a:t>
              </a:r>
              <a:endParaRPr lang="en-US" sz="3200" b="0" i="0" kern="1200" baseline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531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3" y="874529"/>
            <a:ext cx="7363070" cy="12566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are the methods recommended for seed-health?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145" y="2372591"/>
            <a:ext cx="6858000" cy="365760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International Seed Testing Association (ISTA) has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tests for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seeds of different crops i.e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Standard blotter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Deep-freezing test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plate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</a:t>
            </a:r>
          </a:p>
          <a:p>
            <a:pPr marL="342900" lvl="0" indent="-342900" algn="l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authors designed an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alkaline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seed-bed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method for detecting the lurked seed-borne fungi.</a:t>
            </a:r>
          </a:p>
          <a:p>
            <a:pPr algn="l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70" y="152401"/>
            <a:ext cx="3241955" cy="767520"/>
            <a:chOff x="0" y="0"/>
            <a:chExt cx="3241955" cy="76752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324195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7467" y="37467"/>
              <a:ext cx="316702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8</a:t>
              </a:r>
              <a:r>
                <a:rPr lang="en-US" sz="3200" b="1" i="0" kern="1200" baseline="30000" dirty="0" smtClean="0"/>
                <a:t>th</a:t>
              </a:r>
              <a:r>
                <a:rPr lang="en-US" sz="3200" b="1" i="0" kern="1200" baseline="0" dirty="0" smtClean="0"/>
                <a:t> Statement</a:t>
              </a:r>
              <a:endParaRPr lang="en-US" sz="3200" b="0" i="0" kern="1200" baseline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042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375619" y="237974"/>
          <a:ext cx="5611091" cy="789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854" y="1227956"/>
            <a:ext cx="6858000" cy="78095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Recorded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mycotoxin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producing fungi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Fenugreek, Anise, Black cumin and Fennel 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825734"/>
              </p:ext>
            </p:extLst>
          </p:nvPr>
        </p:nvGraphicFramePr>
        <p:xfrm>
          <a:off x="831273" y="2064328"/>
          <a:ext cx="7264429" cy="4635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709"/>
                <a:gridCol w="1199330"/>
                <a:gridCol w="1022596"/>
                <a:gridCol w="1060397"/>
                <a:gridCol w="1060397"/>
              </a:tblGrid>
              <a:tr h="2643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 and species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Frequency %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Fenugreek</a:t>
                      </a:r>
                      <a:endParaRPr lang="en-US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Anise</a:t>
                      </a:r>
                      <a:endParaRPr lang="en-US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Black cumin</a:t>
                      </a:r>
                      <a:endParaRPr lang="en-US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Fennel</a:t>
                      </a:r>
                      <a:endParaRPr lang="en-US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Acremonium strictum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Alternaria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alternata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radicina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tenuis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Aspergillus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flavipes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fumigatus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parasiticus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candidus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clavatus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flavus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nidulans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niger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ochraceus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oryzae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tamarii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terreus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231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versicolor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i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400" b="1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5154" y="259976"/>
            <a:ext cx="3241955" cy="767520"/>
            <a:chOff x="0" y="0"/>
            <a:chExt cx="3241955" cy="76752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3241955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7467" y="37467"/>
              <a:ext cx="316702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0" kern="1200" baseline="0" dirty="0" smtClean="0"/>
                <a:t>9</a:t>
              </a:r>
              <a:r>
                <a:rPr lang="en-US" sz="3200" b="1" i="0" kern="1200" baseline="30000" dirty="0" smtClean="0"/>
                <a:t>th</a:t>
              </a:r>
              <a:r>
                <a:rPr lang="en-US" sz="3200" b="1" i="0" kern="1200" baseline="0" dirty="0" smtClean="0"/>
                <a:t> Statement:</a:t>
              </a:r>
              <a:endParaRPr lang="en-US" sz="3200" b="0" i="0" kern="1200" baseline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289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861" y="151821"/>
            <a:ext cx="5366982" cy="774682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Continue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4771921"/>
              </p:ext>
            </p:extLst>
          </p:nvPr>
        </p:nvGraphicFramePr>
        <p:xfrm>
          <a:off x="663389" y="887506"/>
          <a:ext cx="7993022" cy="5623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025"/>
                <a:gridCol w="1205742"/>
                <a:gridCol w="1284040"/>
                <a:gridCol w="1064812"/>
                <a:gridCol w="1221403"/>
              </a:tblGrid>
              <a:tr h="3313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 and species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Frequency %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Fenugreek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Anise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Black cumin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Fennel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56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Chaetomium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elatum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atrobrunneum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bostrychodes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globosum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56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spirale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506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Cladosporium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cladosporioides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56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herbarum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oxysporum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sphaerospermum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tenuissimum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0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uredinicola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0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548" y="116541"/>
            <a:ext cx="5312393" cy="8598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Continue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8913537"/>
              </p:ext>
            </p:extLst>
          </p:nvPr>
        </p:nvGraphicFramePr>
        <p:xfrm>
          <a:off x="555811" y="995084"/>
          <a:ext cx="8040940" cy="5494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5117"/>
                <a:gridCol w="1584895"/>
                <a:gridCol w="1283058"/>
                <a:gridCol w="1021073"/>
                <a:gridCol w="1116797"/>
              </a:tblGrid>
              <a:tr h="3688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 and species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Frequency %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Fenugreek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Anise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Black cumin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Fennel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Curvularia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lunata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pallescens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senegalensis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Fusarium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equiseti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96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oxysporum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pallidoroseum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solani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subglutinans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verticillioides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Mucor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circinelloides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hiemalis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racemosus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7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Myrothecium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verrucaria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1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25" y="179745"/>
            <a:ext cx="4548115" cy="736979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Continue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4499572"/>
              </p:ext>
            </p:extLst>
          </p:nvPr>
        </p:nvGraphicFramePr>
        <p:xfrm>
          <a:off x="555818" y="1147482"/>
          <a:ext cx="7951491" cy="4840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7779"/>
                <a:gridCol w="1467966"/>
                <a:gridCol w="1308106"/>
                <a:gridCol w="1333820"/>
                <a:gridCol w="1333820"/>
              </a:tblGrid>
              <a:tr h="4553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 and species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Frequency %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4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Fenugreek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Anise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Black cumin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Fennel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18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Penicillium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citrinum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18.5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18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chrysogenum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18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purpurogenum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15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aurantiogriseum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89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brevicompactum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corylcphilum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funiculosum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janthinellum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notatum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spinulosum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29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644" y="257982"/>
            <a:ext cx="4548115" cy="736979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Continue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0675321"/>
              </p:ext>
            </p:extLst>
          </p:nvPr>
        </p:nvGraphicFramePr>
        <p:xfrm>
          <a:off x="672353" y="1048872"/>
          <a:ext cx="7410535" cy="539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7166"/>
                <a:gridCol w="1370314"/>
                <a:gridCol w="1166894"/>
                <a:gridCol w="1091122"/>
                <a:gridCol w="985039"/>
              </a:tblGrid>
              <a:tr h="3774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 and species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Frequency %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Fenugreek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Anise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Black cumin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Fennel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Rhizopus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arrhizus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oryzae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stolonifer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Stachybotrys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atra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74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chartarum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Trichoderma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hamatum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harzianum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6.5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viride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Trichothecium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Verticillium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albo-atrum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chlamydosporium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dahliae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30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nubilum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29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83864">
            <a:off x="721847" y="2173992"/>
            <a:ext cx="7886700" cy="3927526"/>
          </a:xfrm>
          <a:noFill/>
          <a:ln>
            <a:noFill/>
          </a:ln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solidFill>
                  <a:srgbClr val="C00000"/>
                </a:solidFill>
                <a:latin typeface="Baskerville Old Face" pitchFamily="18" charset="0"/>
              </a:rPr>
              <a:t>Healthy Plant</a:t>
            </a:r>
            <a:r>
              <a:rPr lang="en-US" sz="4400" b="1" i="1" dirty="0" smtClean="0">
                <a:latin typeface="Baskerville Old Face" pitchFamily="18" charset="0"/>
              </a:rPr>
              <a:t> … </a:t>
            </a:r>
            <a:r>
              <a:rPr lang="en-US" sz="4400" b="1" i="1" dirty="0" smtClean="0">
                <a:solidFill>
                  <a:srgbClr val="002060"/>
                </a:solidFill>
                <a:latin typeface="Baskerville Old Face" pitchFamily="18" charset="0"/>
              </a:rPr>
              <a:t>Healthy Seed</a:t>
            </a:r>
          </a:p>
          <a:p>
            <a:pPr algn="ctr">
              <a:buNone/>
            </a:pPr>
            <a:endParaRPr lang="en-US" sz="44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4400" b="1" i="1" dirty="0" smtClean="0">
                <a:solidFill>
                  <a:srgbClr val="C00000"/>
                </a:solidFill>
                <a:latin typeface="Baskerville Old Face" pitchFamily="18" charset="0"/>
              </a:rPr>
              <a:t>Healthy Seed </a:t>
            </a:r>
            <a:r>
              <a:rPr lang="en-US" sz="4400" b="1" i="1" dirty="0" smtClean="0">
                <a:latin typeface="Baskerville Old Face" pitchFamily="18" charset="0"/>
              </a:rPr>
              <a:t>… </a:t>
            </a:r>
            <a:r>
              <a:rPr lang="en-US" sz="4400" b="1" i="1" dirty="0" smtClean="0">
                <a:solidFill>
                  <a:srgbClr val="002060"/>
                </a:solidFill>
                <a:latin typeface="Baskerville Old Face" pitchFamily="18" charset="0"/>
              </a:rPr>
              <a:t>Healthy People</a:t>
            </a:r>
          </a:p>
          <a:p>
            <a:pPr algn="ctr">
              <a:buNone/>
            </a:pPr>
            <a:endParaRPr lang="en-US" sz="44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4400" b="1" i="1" dirty="0" smtClean="0">
                <a:solidFill>
                  <a:srgbClr val="C00000"/>
                </a:solidFill>
                <a:latin typeface="Baskerville Old Face" pitchFamily="18" charset="0"/>
              </a:rPr>
              <a:t>Health People </a:t>
            </a:r>
            <a:r>
              <a:rPr lang="en-US" sz="4400" b="1" i="1" dirty="0" smtClean="0">
                <a:latin typeface="Baskerville Old Face" pitchFamily="18" charset="0"/>
              </a:rPr>
              <a:t>… </a:t>
            </a:r>
            <a:r>
              <a:rPr lang="en-US" sz="4400" b="1" i="1" dirty="0" smtClean="0">
                <a:solidFill>
                  <a:srgbClr val="002060"/>
                </a:solidFill>
                <a:latin typeface="Baskerville Old Face" pitchFamily="18" charset="0"/>
              </a:rPr>
              <a:t>Healthy Planet</a:t>
            </a:r>
            <a:endParaRPr lang="en-US" sz="4400" b="1" i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4540" y="185839"/>
            <a:ext cx="3980584" cy="1055340"/>
            <a:chOff x="0" y="0"/>
            <a:chExt cx="4774623" cy="1055340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774623" cy="10553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1517" y="51517"/>
              <a:ext cx="4671589" cy="952306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/>
                <a:t>Our last words</a:t>
              </a:r>
              <a:endParaRPr lang="ar-EG" sz="4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8650" y="226577"/>
          <a:ext cx="4774623" cy="106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8940" y="1330034"/>
          <a:ext cx="8543059" cy="508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126.-Nelson-Mandela-Education-is-the-most-powerful-weapon-you-can-use-to-change-the-wor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143000"/>
            <a:ext cx="899953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13344" y="224267"/>
            <a:ext cx="8335241" cy="815490"/>
            <a:chOff x="0" y="255036"/>
            <a:chExt cx="8335241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255036"/>
              <a:ext cx="8335241" cy="815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9809" y="294845"/>
              <a:ext cx="8255623" cy="7358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>
                  <a:solidFill>
                    <a:srgbClr val="C00000"/>
                  </a:solidFill>
                </a:rPr>
                <a:t>Massage from the Glorious </a:t>
              </a:r>
              <a:r>
                <a:rPr lang="en-US" sz="3400" b="1" kern="1200" dirty="0" smtClean="0">
                  <a:solidFill>
                    <a:srgbClr val="0000CC"/>
                  </a:solidFill>
                </a:rPr>
                <a:t>Nelson Mandela</a:t>
              </a:r>
              <a:endParaRPr lang="ar-EG" sz="3400" b="1" kern="12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5" y="920826"/>
            <a:ext cx="8950035" cy="12405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seed-borne fungi have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produce toxins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759" y="2276776"/>
            <a:ext cx="8354295" cy="4387272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Acremonium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strictum</a:t>
            </a: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Alternaria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alternata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Aspergillus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species (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flavus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parasiticus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fumigatus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niger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ochraceus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nidulans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tamari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versicolor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Chaetomium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globosum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Cladosporium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cladosporides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Curvularia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lunata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77100" y="166260"/>
          <a:ext cx="3241955" cy="7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36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73474" y="793004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3912803"/>
              </p:ext>
            </p:extLst>
          </p:nvPr>
        </p:nvGraphicFramePr>
        <p:xfrm>
          <a:off x="628650" y="2227420"/>
          <a:ext cx="7886700" cy="213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ounded Rectangle 4"/>
          <p:cNvSpPr/>
          <p:nvPr/>
        </p:nvSpPr>
        <p:spPr>
          <a:xfrm>
            <a:off x="2455564" y="4500392"/>
            <a:ext cx="4288326" cy="10388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smtClean="0">
                <a:solidFill>
                  <a:srgbClr val="002060"/>
                </a:solidFill>
              </a:rPr>
              <a:t>All the best</a:t>
            </a:r>
            <a:endParaRPr lang="ar-EG" sz="4800" b="1" kern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640715"/>
            <a:ext cx="6858000" cy="846137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Continue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510" y="2038724"/>
            <a:ext cx="7917466" cy="3530600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Fusarium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species (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equiseti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oxysporum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 algn="l"/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F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pallidoroseum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solani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verticillioides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Penicillium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citrinum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Penicillium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Chrysogenum</a:t>
            </a: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Stachybotrys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chartarum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Stachybotrys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atra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Verticillium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dahlia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Verticillium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albo-atrum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1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5375"/>
            <a:ext cx="6858000" cy="154132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A- Habit characters (H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.C.)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 seed-borne fungi on seeds (stereoscopic microscopy)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855" y="4181775"/>
            <a:ext cx="6858000" cy="1510814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For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The Primary identification of associated fungi with seeds</a:t>
            </a:r>
            <a:endParaRPr lang="en-US" sz="4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77099" y="166261"/>
          <a:ext cx="6455395" cy="112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155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8055" y="1007267"/>
            <a:ext cx="2818867" cy="447351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1516484" y="5541818"/>
            <a:ext cx="6047775" cy="997527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1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H.C.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Alternaria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radicina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 anise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seed.</a:t>
            </a:r>
            <a:endParaRPr lang="en-US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047" y="1047718"/>
            <a:ext cx="3024188" cy="443306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277100" y="166260"/>
          <a:ext cx="2147445" cy="7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4178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616435" y="5317837"/>
            <a:ext cx="6073774" cy="944418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Fig. 2: H.C.</a:t>
            </a:r>
            <a:r>
              <a:rPr lang="en-US" alt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Fusarium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solani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 anise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seed.</a:t>
            </a:r>
            <a:endParaRPr lang="en-US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581" y="992756"/>
            <a:ext cx="3337719" cy="4096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7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92755"/>
            <a:ext cx="2472929" cy="409650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31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8600" y="5417120"/>
            <a:ext cx="6042289" cy="1130300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Fig. 3: H.C.</a:t>
            </a:r>
            <a:r>
              <a:rPr lang="en-US" alt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Fusarium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equiseti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black cumin seed.</a:t>
            </a:r>
            <a:endParaRPr lang="en-US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6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02" y="829965"/>
            <a:ext cx="2688431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51" y="829965"/>
            <a:ext cx="3024188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27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02327" y="5541818"/>
            <a:ext cx="6691746" cy="1052946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Fig. 4: H.C.</a:t>
            </a:r>
            <a:r>
              <a:rPr lang="en-US" alt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Fusarium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oxysporum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fennel seed.</a:t>
            </a:r>
            <a:endParaRPr lang="en-US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95" y="859773"/>
            <a:ext cx="2894409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39" y="859773"/>
            <a:ext cx="2970609" cy="439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06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1196</Words>
  <Application>Microsoft Office PowerPoint</Application>
  <PresentationFormat>On-screen Show (4:3)</PresentationFormat>
  <Paragraphs>509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Seed Health Testing for Medicinal Plants is a Must: Case Studies Anise, Fennel, Fenugreek and Black Cumin Seeds</vt:lpstr>
      <vt:lpstr>Slide 2</vt:lpstr>
      <vt:lpstr>Most seed-borne fungi have the potential to produce toxins</vt:lpstr>
      <vt:lpstr>Continue</vt:lpstr>
      <vt:lpstr>A- Habit characters (H.C.) of  seed-borne fungi on seeds (stereoscopic microscopy)</vt:lpstr>
      <vt:lpstr>Fig. 1: H.C. of Alternaria radicina on anise seed.</vt:lpstr>
      <vt:lpstr>Fig. 2: H.C. of Fusarium solani on anise seed.</vt:lpstr>
      <vt:lpstr>Fig. 3: H.C. of Fusarium equiseti on black cumin seed.</vt:lpstr>
      <vt:lpstr>Fig. 4: H.C. of Fusarium oxysporum on fennel seed.</vt:lpstr>
      <vt:lpstr>Fig. 5: H.C. of Verticillium dahliae on fenugreek seed.</vt:lpstr>
      <vt:lpstr>Identification of most common mycotoxins produced by seed-borne fungi</vt:lpstr>
      <vt:lpstr>Slide 12</vt:lpstr>
      <vt:lpstr>When using medicinal seeds infested or infected with seed-borne fungi able to produce toxins in our daily diets or medications, acute and chronic effects may occur including:</vt:lpstr>
      <vt:lpstr>Resulting in: </vt:lpstr>
      <vt:lpstr>Slide 15</vt:lpstr>
      <vt:lpstr>Slide 16</vt:lpstr>
      <vt:lpstr>Slide 17</vt:lpstr>
      <vt:lpstr>Slide 18</vt:lpstr>
      <vt:lpstr>Is seed health testing a must? Yes it is</vt:lpstr>
      <vt:lpstr>The Present Status</vt:lpstr>
      <vt:lpstr>What are the methods recommended for seed-health?</vt:lpstr>
      <vt:lpstr>Slide 22</vt:lpstr>
      <vt:lpstr>Continue</vt:lpstr>
      <vt:lpstr>Continue</vt:lpstr>
      <vt:lpstr>Continue</vt:lpstr>
      <vt:lpstr>Continue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Health Testing for Medicinal Plants is a Must: Studies. Anise, Fenugreek and Black Cumin Seeds</dc:title>
  <dc:creator>Dr.Khalid</dc:creator>
  <cp:lastModifiedBy>DELL</cp:lastModifiedBy>
  <cp:revision>141</cp:revision>
  <dcterms:created xsi:type="dcterms:W3CDTF">2014-12-12T12:51:35Z</dcterms:created>
  <dcterms:modified xsi:type="dcterms:W3CDTF">2015-01-14T12:24:31Z</dcterms:modified>
</cp:coreProperties>
</file>